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7" r:id="rId3"/>
    <p:sldId id="267" r:id="rId4"/>
    <p:sldId id="278" r:id="rId5"/>
    <p:sldId id="279" r:id="rId6"/>
    <p:sldId id="272" r:id="rId7"/>
    <p:sldId id="282" r:id="rId8"/>
    <p:sldId id="260" r:id="rId9"/>
    <p:sldId id="275" r:id="rId10"/>
    <p:sldId id="276" r:id="rId11"/>
    <p:sldId id="284" r:id="rId12"/>
    <p:sldId id="285" r:id="rId13"/>
    <p:sldId id="280" r:id="rId14"/>
    <p:sldId id="26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720183-C6AB-4DC9-A416-272D02D30DB7}" type="datetimeFigureOut">
              <a:rPr lang="de-DE" smtClean="0"/>
              <a:pPr/>
              <a:t>02.05.2022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6E84F-8B82-4731-A25C-CCAE70480300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heck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unclipart.de/cliparts/schule/g04031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unclipart.de/cliparts/schule/g04031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15816" y="260648"/>
            <a:ext cx="2880320" cy="3240360"/>
          </a:xfr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3573016"/>
            <a:ext cx="8208912" cy="2808312"/>
          </a:xfr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de-DE" sz="3200" b="1" dirty="0" smtClean="0">
                <a:solidFill>
                  <a:schemeClr val="bg1"/>
                </a:solidFill>
              </a:rPr>
              <a:t>Abschlüsse nach der 9. Klasse  </a:t>
            </a:r>
            <a:br>
              <a:rPr lang="de-DE" sz="3200" b="1" dirty="0" smtClean="0">
                <a:solidFill>
                  <a:schemeClr val="bg1"/>
                </a:solidFill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>und </a:t>
            </a:r>
            <a:br>
              <a:rPr lang="de-DE" sz="3200" b="1" dirty="0" smtClean="0">
                <a:solidFill>
                  <a:schemeClr val="bg1"/>
                </a:solidFill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>Besondere Leistungsfeststellung </a:t>
            </a:r>
            <a:br>
              <a:rPr lang="de-DE" sz="3200" b="1" dirty="0" smtClean="0">
                <a:solidFill>
                  <a:schemeClr val="bg1"/>
                </a:solidFill>
              </a:rPr>
            </a:br>
            <a:r>
              <a:rPr lang="de-DE" sz="3200" b="1" dirty="0" smtClean="0">
                <a:solidFill>
                  <a:schemeClr val="bg1"/>
                </a:solidFill>
              </a:rPr>
              <a:t>zum </a:t>
            </a:r>
            <a:r>
              <a:rPr lang="de-DE" sz="3200" b="1" dirty="0">
                <a:solidFill>
                  <a:schemeClr val="bg1"/>
                </a:solidFill>
              </a:rPr>
              <a:t>Erwerb des </a:t>
            </a:r>
            <a:r>
              <a:rPr lang="de-DE" sz="3200" b="1" dirty="0" smtClean="0">
                <a:solidFill>
                  <a:schemeClr val="bg1"/>
                </a:solidFill>
              </a:rPr>
              <a:t>qualifizierten  Hauptschulabschlusses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KerstinM\Desktop\Schule\Wappen\Schulwapp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0648"/>
            <a:ext cx="2926787" cy="327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1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347472" lvl="1" indent="0">
              <a:buNone/>
            </a:pPr>
            <a:r>
              <a:rPr lang="de-DE" sz="2800" dirty="0" smtClean="0"/>
              <a:t>	</a:t>
            </a:r>
          </a:p>
          <a:p>
            <a:pPr marL="347472" lvl="1" indent="0">
              <a:buNone/>
            </a:pPr>
            <a:endParaRPr lang="de-DE" sz="2800" dirty="0" smtClean="0"/>
          </a:p>
          <a:p>
            <a:pPr marL="347472" lvl="1" indent="0">
              <a:buNone/>
            </a:pPr>
            <a:endParaRPr lang="de-DE" sz="2800" dirty="0" smtClean="0"/>
          </a:p>
          <a:p>
            <a:pPr marL="347472" lvl="1" indent="0">
              <a:buNone/>
            </a:pPr>
            <a:endParaRPr lang="de-DE" sz="2800" dirty="0" smtClean="0"/>
          </a:p>
          <a:p>
            <a:pPr marL="347472" lvl="1" indent="0">
              <a:buNone/>
            </a:pPr>
            <a:endParaRPr lang="de-DE" sz="2800" dirty="0" smtClean="0"/>
          </a:p>
        </p:txBody>
      </p:sp>
      <p:sp>
        <p:nvSpPr>
          <p:cNvPr id="5" name="Rechteck 4"/>
          <p:cNvSpPr/>
          <p:nvPr/>
        </p:nvSpPr>
        <p:spPr>
          <a:xfrm>
            <a:off x="467544" y="2924944"/>
            <a:ext cx="813690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  <a:sym typeface="Wingdings" pitchFamily="2" charset="2"/>
              </a:rPr>
              <a:t>    = (Jahresnote + BLF-Note) : 2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3933056"/>
            <a:ext cx="8136904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 Bei n,5 liegt die Entscheidung im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pädagogischen Ermessen des unterrichtenden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Fachlehrers.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467544" y="5805264"/>
            <a:ext cx="8208912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Bildung der Gesamtnote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7544" y="1196752"/>
            <a:ext cx="8136904" cy="13681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 Die Gesamtnote wird aus dem Durchschnitt der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Jahresnote und der Note der besonderen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Leistungsfeststellung gebildet.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 </a:t>
            </a:r>
            <a:endParaRPr lang="de-DE" sz="3200" dirty="0"/>
          </a:p>
          <a:p>
            <a:pPr marL="2743200" lvl="6" indent="0">
              <a:buNone/>
            </a:pPr>
            <a:endParaRPr lang="de-DE" sz="3200" dirty="0" smtClean="0"/>
          </a:p>
        </p:txBody>
      </p:sp>
      <p:sp>
        <p:nvSpPr>
          <p:cNvPr id="5" name="Rechteck 4"/>
          <p:cNvSpPr/>
          <p:nvPr/>
        </p:nvSpPr>
        <p:spPr>
          <a:xfrm>
            <a:off x="467544" y="2780928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07.06.22            </a:t>
            </a:r>
            <a:r>
              <a:rPr lang="de-DE" sz="2800" dirty="0" smtClean="0">
                <a:solidFill>
                  <a:schemeClr val="tx1"/>
                </a:solidFill>
              </a:rPr>
              <a:t>schriftliche Leistungsfeststellung in       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Deutsch   (150 Minuten)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4221088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09</a:t>
            </a:r>
            <a:r>
              <a:rPr lang="de-DE" sz="2800" dirty="0" smtClean="0">
                <a:solidFill>
                  <a:schemeClr val="tx1"/>
                </a:solidFill>
              </a:rPr>
              <a:t>.06.22             </a:t>
            </a:r>
            <a:r>
              <a:rPr lang="de-DE" sz="2800" dirty="0" smtClean="0">
                <a:solidFill>
                  <a:schemeClr val="tx1"/>
                </a:solidFill>
              </a:rPr>
              <a:t>schriftliche Leistungsfeststellung in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Mathematik (90 Minuten)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7544" y="5157192"/>
            <a:ext cx="820891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10.-17.06.20       </a:t>
            </a:r>
            <a:r>
              <a:rPr lang="de-DE" sz="2800" dirty="0" smtClean="0">
                <a:solidFill>
                  <a:schemeClr val="tx1"/>
                </a:solidFill>
              </a:rPr>
              <a:t>Unterricht nach Stundenplan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7544" y="3717032"/>
            <a:ext cx="8208912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08.06.22            </a:t>
            </a:r>
            <a:r>
              <a:rPr lang="de-DE" sz="2800" dirty="0" smtClean="0">
                <a:solidFill>
                  <a:schemeClr val="tx1"/>
                </a:solidFill>
              </a:rPr>
              <a:t>unterrichtsfrei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476672"/>
            <a:ext cx="8208912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bis </a:t>
            </a:r>
            <a:r>
              <a:rPr lang="de-DE" sz="2800" dirty="0" smtClean="0">
                <a:solidFill>
                  <a:schemeClr val="tx1"/>
                </a:solidFill>
              </a:rPr>
              <a:t>18.05.22       </a:t>
            </a:r>
            <a:r>
              <a:rPr lang="de-DE" sz="2800" dirty="0" smtClean="0">
                <a:solidFill>
                  <a:schemeClr val="tx1"/>
                </a:solidFill>
              </a:rPr>
              <a:t>Abgabe der Anträge auf Teilnahme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an der BLF mit Angabe des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(Formular 35-01) </a:t>
            </a:r>
            <a:r>
              <a:rPr lang="de-DE" sz="2800" dirty="0" smtClean="0">
                <a:solidFill>
                  <a:schemeClr val="tx1"/>
                </a:solidFill>
              </a:rPr>
              <a:t>           </a:t>
            </a:r>
            <a:r>
              <a:rPr lang="de-DE" sz="2800" dirty="0" err="1" smtClean="0">
                <a:solidFill>
                  <a:schemeClr val="tx1"/>
                </a:solidFill>
              </a:rPr>
              <a:t>vorauss</a:t>
            </a:r>
            <a:r>
              <a:rPr lang="de-DE" sz="2800" dirty="0" smtClean="0">
                <a:solidFill>
                  <a:schemeClr val="tx1"/>
                </a:solidFill>
              </a:rPr>
              <a:t>. mündlichen Prüfungsfaches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467544" y="5877272"/>
            <a:ext cx="8208912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BLF - Termine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7544" y="1844824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02. </a:t>
            </a:r>
            <a:r>
              <a:rPr lang="de-DE" sz="2800" dirty="0" smtClean="0">
                <a:solidFill>
                  <a:schemeClr val="tx1"/>
                </a:solidFill>
              </a:rPr>
              <a:t>- </a:t>
            </a:r>
            <a:r>
              <a:rPr lang="de-DE" sz="2800" dirty="0" smtClean="0">
                <a:solidFill>
                  <a:schemeClr val="tx1"/>
                </a:solidFill>
              </a:rPr>
              <a:t>03.06.22   </a:t>
            </a:r>
            <a:r>
              <a:rPr lang="de-DE" sz="2800" dirty="0" smtClean="0">
                <a:solidFill>
                  <a:schemeClr val="tx1"/>
                </a:solidFill>
              </a:rPr>
              <a:t>Intensivvorbereitungstage für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Teilnehmer an der BLF     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2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  <p:bldP spid="8" grpId="0" build="allAtOnce" animBg="1"/>
      <p:bldP spid="9" grpId="0" build="allAtOnce" animBg="1"/>
      <p:bldP spid="1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 </a:t>
            </a:r>
            <a:endParaRPr lang="de-DE" sz="3200" dirty="0"/>
          </a:p>
          <a:p>
            <a:pPr marL="2743200" lvl="6" indent="0">
              <a:buNone/>
            </a:pPr>
            <a:endParaRPr lang="de-DE" sz="3200" dirty="0" smtClean="0"/>
          </a:p>
        </p:txBody>
      </p:sp>
      <p:sp>
        <p:nvSpPr>
          <p:cNvPr id="5" name="Rechteck 4"/>
          <p:cNvSpPr/>
          <p:nvPr/>
        </p:nvSpPr>
        <p:spPr>
          <a:xfrm>
            <a:off x="467544" y="2276872"/>
            <a:ext cx="8208912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17</a:t>
            </a:r>
            <a:r>
              <a:rPr lang="de-DE" sz="2800" dirty="0" smtClean="0">
                <a:solidFill>
                  <a:schemeClr val="tx1"/>
                </a:solidFill>
              </a:rPr>
              <a:t>.06.22             </a:t>
            </a:r>
            <a:r>
              <a:rPr lang="de-DE" sz="2800" dirty="0" smtClean="0">
                <a:solidFill>
                  <a:schemeClr val="tx1"/>
                </a:solidFill>
              </a:rPr>
              <a:t>Abgabe der Anträge auf Änderung    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des mündlichen Wahlfaches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7544" y="4509120"/>
            <a:ext cx="8208912" cy="3600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24</a:t>
            </a:r>
            <a:r>
              <a:rPr lang="de-DE" sz="2800" dirty="0" smtClean="0">
                <a:solidFill>
                  <a:schemeClr val="tx1"/>
                </a:solidFill>
              </a:rPr>
              <a:t>.06.22             </a:t>
            </a:r>
            <a:r>
              <a:rPr lang="de-DE" sz="2800" dirty="0" smtClean="0">
                <a:solidFill>
                  <a:schemeClr val="tx1"/>
                </a:solidFill>
              </a:rPr>
              <a:t>mündliche Leistungsfeststellung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7544" y="3140968"/>
            <a:ext cx="8208912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20.06</a:t>
            </a:r>
            <a:r>
              <a:rPr lang="de-DE" sz="2800" dirty="0" smtClean="0">
                <a:solidFill>
                  <a:schemeClr val="tx1"/>
                </a:solidFill>
              </a:rPr>
              <a:t>. –              Intensivvorbereitungstage zur 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22</a:t>
            </a:r>
            <a:r>
              <a:rPr lang="de-DE" sz="2800" dirty="0" smtClean="0">
                <a:solidFill>
                  <a:schemeClr val="tx1"/>
                </a:solidFill>
              </a:rPr>
              <a:t>.06.22              </a:t>
            </a:r>
            <a:r>
              <a:rPr lang="de-DE" sz="2800" dirty="0" smtClean="0">
                <a:solidFill>
                  <a:schemeClr val="tx1"/>
                </a:solidFill>
              </a:rPr>
              <a:t>Vorbereitung der mdl. BLF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404664"/>
            <a:ext cx="8208912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12.06.22             </a:t>
            </a:r>
            <a:r>
              <a:rPr lang="de-DE" sz="2800" dirty="0" smtClean="0">
                <a:solidFill>
                  <a:schemeClr val="tx1"/>
                </a:solidFill>
              </a:rPr>
              <a:t>Notenschluss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467544" y="6237312"/>
            <a:ext cx="8208912" cy="5040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BLF - Termine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67544" y="980728"/>
            <a:ext cx="8208912" cy="12241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16</a:t>
            </a:r>
            <a:r>
              <a:rPr lang="de-DE" sz="2800" dirty="0" smtClean="0">
                <a:solidFill>
                  <a:schemeClr val="tx1"/>
                </a:solidFill>
              </a:rPr>
              <a:t>.06.22            </a:t>
            </a:r>
            <a:r>
              <a:rPr lang="de-DE" sz="2800" dirty="0" smtClean="0">
                <a:solidFill>
                  <a:schemeClr val="tx1"/>
                </a:solidFill>
              </a:rPr>
              <a:t>Bekanntgabe der Jahresnoten sowie                 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der Noten der schriftlichen BLF und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der Gesamtnoten   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4005064"/>
            <a:ext cx="8208912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23</a:t>
            </a:r>
            <a:r>
              <a:rPr lang="de-DE" sz="2800" dirty="0" smtClean="0">
                <a:solidFill>
                  <a:schemeClr val="tx1"/>
                </a:solidFill>
              </a:rPr>
              <a:t>.06.22             </a:t>
            </a:r>
            <a:r>
              <a:rPr lang="de-DE" sz="2800" dirty="0" smtClean="0">
                <a:solidFill>
                  <a:schemeClr val="tx1"/>
                </a:solidFill>
              </a:rPr>
              <a:t>unterrichtsfrei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67544" y="4941168"/>
            <a:ext cx="8208912" cy="12241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27</a:t>
            </a:r>
            <a:r>
              <a:rPr lang="de-DE" sz="2800" dirty="0" smtClean="0">
                <a:solidFill>
                  <a:schemeClr val="tx1"/>
                </a:solidFill>
              </a:rPr>
              <a:t>.06.22             </a:t>
            </a:r>
            <a:r>
              <a:rPr lang="de-DE" sz="2800" dirty="0" smtClean="0">
                <a:solidFill>
                  <a:schemeClr val="tx1"/>
                </a:solidFill>
              </a:rPr>
              <a:t>bei erreichtem </a:t>
            </a:r>
            <a:r>
              <a:rPr lang="de-DE" sz="2800" dirty="0" err="1" smtClean="0">
                <a:solidFill>
                  <a:schemeClr val="tx1"/>
                </a:solidFill>
              </a:rPr>
              <a:t>qual</a:t>
            </a:r>
            <a:r>
              <a:rPr lang="de-DE" sz="2800" dirty="0" smtClean="0">
                <a:solidFill>
                  <a:schemeClr val="tx1"/>
                </a:solidFill>
              </a:rPr>
              <a:t>. HSA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 Anmeldung zum Besuch der 10. 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                            Klasse und Unterricht in Klasse 9R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2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8" grpId="0" build="allAtOnce" animBg="1"/>
      <p:bldP spid="9" grpId="0" build="allAtOnce" animBg="1"/>
      <p:bldP spid="10" grpId="0" build="allAtOnce" animBg="1"/>
      <p:bldP spid="13" grpId="0" build="allAtOnce" animBg="1"/>
      <p:bldP spid="11" grpId="0" build="allAtOnce" animBg="1"/>
      <p:bldP spid="1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6732240" y="3933056"/>
            <a:ext cx="2304256" cy="1080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Qualifizierter Hauptschul-</a:t>
            </a:r>
            <a:r>
              <a:rPr lang="de-DE" sz="2400" dirty="0" err="1" smtClean="0">
                <a:solidFill>
                  <a:schemeClr val="tx1"/>
                </a:solidFill>
              </a:rPr>
              <a:t>abschluss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323528" y="6237312"/>
            <a:ext cx="8424936" cy="5040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de-DE" sz="3600" b="1" dirty="0" smtClean="0">
                <a:solidFill>
                  <a:schemeClr val="bg1"/>
                </a:solidFill>
              </a:rPr>
              <a:t>w</a:t>
            </a:r>
            <a:r>
              <a:rPr kumimoji="0" lang="de-DE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eiterer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Ablauf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07504" y="980728"/>
            <a:ext cx="4248472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keine Teilnahme an BLF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339752" y="1484784"/>
            <a:ext cx="201622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</a:rPr>
              <a:t>Versetzung erfolgreich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195736" y="332656"/>
            <a:ext cx="4320480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für Hauptschüler Klasse 9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499992" y="1484784"/>
            <a:ext cx="2160240" cy="24482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</a:rPr>
              <a:t>Bedingungen zum Erwerb des </a:t>
            </a:r>
            <a:r>
              <a:rPr lang="de-DE" sz="2400" dirty="0" err="1" smtClean="0">
                <a:solidFill>
                  <a:schemeClr val="tx1"/>
                </a:solidFill>
              </a:rPr>
              <a:t>qualifiz</a:t>
            </a:r>
            <a:r>
              <a:rPr lang="de-DE" sz="2400" dirty="0" smtClean="0">
                <a:solidFill>
                  <a:schemeClr val="tx1"/>
                </a:solidFill>
              </a:rPr>
              <a:t>.  Hauptschul-</a:t>
            </a:r>
            <a:r>
              <a:rPr lang="de-DE" sz="2400" dirty="0" err="1" smtClean="0">
                <a:solidFill>
                  <a:schemeClr val="tx1"/>
                </a:solidFill>
              </a:rPr>
              <a:t>abschlusses</a:t>
            </a:r>
            <a:r>
              <a:rPr lang="de-DE" sz="2400" dirty="0" smtClean="0">
                <a:solidFill>
                  <a:schemeClr val="tx1"/>
                </a:solidFill>
              </a:rPr>
              <a:t> wurden NICHT erfüllt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499992" y="980728"/>
            <a:ext cx="4536504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Teilnahme an BLF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732240" y="1484784"/>
            <a:ext cx="2304256" cy="21602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</a:rPr>
              <a:t>Bedingungen zum Erwerb des qualifizierten Hauptschul-</a:t>
            </a:r>
            <a:r>
              <a:rPr lang="de-DE" sz="2400" dirty="0" err="1" smtClean="0">
                <a:solidFill>
                  <a:schemeClr val="tx1"/>
                </a:solidFill>
              </a:rPr>
              <a:t>abschlusses</a:t>
            </a:r>
            <a:r>
              <a:rPr lang="de-DE" sz="2400" dirty="0" smtClean="0">
                <a:solidFill>
                  <a:schemeClr val="tx1"/>
                </a:solidFill>
              </a:rPr>
              <a:t> wurden  erfüllt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7504" y="1484784"/>
            <a:ext cx="2160240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>
                <a:solidFill>
                  <a:schemeClr val="tx1"/>
                </a:solidFill>
              </a:rPr>
              <a:t>Versetzung NICHT erfolgreich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499992" y="4293096"/>
            <a:ext cx="2160240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Hauptschul-</a:t>
            </a:r>
            <a:r>
              <a:rPr lang="de-DE" sz="2400" dirty="0" err="1" smtClean="0">
                <a:solidFill>
                  <a:schemeClr val="tx1"/>
                </a:solidFill>
              </a:rPr>
              <a:t>abschluss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411760" y="4293096"/>
            <a:ext cx="201622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Hauptschul-</a:t>
            </a:r>
            <a:r>
              <a:rPr lang="de-DE" sz="2400" dirty="0" err="1" smtClean="0">
                <a:solidFill>
                  <a:schemeClr val="tx1"/>
                </a:solidFill>
              </a:rPr>
              <a:t>abschluss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79512" y="3284984"/>
            <a:ext cx="2160240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Wiederholung 9H oder 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411760" y="5373216"/>
            <a:ext cx="424847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de-DE" sz="2400" dirty="0" smtClean="0">
                <a:solidFill>
                  <a:schemeClr val="tx1"/>
                </a:solidFill>
              </a:rPr>
              <a:t>feierliche Zeugnisübergabe und Schulentlassung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804248" y="5445224"/>
            <a:ext cx="216024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 Klasse 9R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sym typeface="Wingdings" pitchFamily="2" charset="2"/>
              </a:rPr>
              <a:t> 10  RSA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79512" y="4005064"/>
            <a:ext cx="2160240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de-DE" sz="2400" dirty="0" smtClean="0">
                <a:solidFill>
                  <a:schemeClr val="tx1"/>
                </a:solidFill>
              </a:rPr>
              <a:t>mit Abgangs-</a:t>
            </a:r>
            <a:r>
              <a:rPr lang="de-DE" sz="2400" dirty="0" err="1" smtClean="0">
                <a:solidFill>
                  <a:schemeClr val="tx1"/>
                </a:solidFill>
              </a:rPr>
              <a:t>zeugnis</a:t>
            </a:r>
            <a:r>
              <a:rPr lang="de-DE" sz="2400" dirty="0" smtClean="0">
                <a:solidFill>
                  <a:schemeClr val="tx1"/>
                </a:solidFill>
              </a:rPr>
              <a:t> an die Berufsschule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2" name="Pfeil nach unten 21"/>
          <p:cNvSpPr/>
          <p:nvPr/>
        </p:nvSpPr>
        <p:spPr>
          <a:xfrm>
            <a:off x="2915816" y="2276872"/>
            <a:ext cx="864096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5076056" y="3933056"/>
            <a:ext cx="86409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unten 23"/>
          <p:cNvSpPr/>
          <p:nvPr/>
        </p:nvSpPr>
        <p:spPr>
          <a:xfrm>
            <a:off x="7452320" y="3717032"/>
            <a:ext cx="86409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/>
          <p:cNvSpPr/>
          <p:nvPr/>
        </p:nvSpPr>
        <p:spPr>
          <a:xfrm>
            <a:off x="683568" y="2564904"/>
            <a:ext cx="86409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3059832" y="501317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unten 26"/>
          <p:cNvSpPr/>
          <p:nvPr/>
        </p:nvSpPr>
        <p:spPr>
          <a:xfrm>
            <a:off x="5292080" y="501317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unten 27"/>
          <p:cNvSpPr/>
          <p:nvPr/>
        </p:nvSpPr>
        <p:spPr>
          <a:xfrm>
            <a:off x="7884368" y="5013176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unten 28"/>
          <p:cNvSpPr/>
          <p:nvPr/>
        </p:nvSpPr>
        <p:spPr>
          <a:xfrm rot="2540619">
            <a:off x="6485458" y="5020984"/>
            <a:ext cx="432048" cy="503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8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9" grpId="0" build="allAtOnce" animBg="1"/>
      <p:bldP spid="7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1" grpId="0" build="allAtOnce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marL="0" indent="0" algn="ctr">
              <a:buNone/>
            </a:pPr>
            <a:endParaRPr lang="de-DE" b="1" dirty="0" smtClean="0"/>
          </a:p>
          <a:p>
            <a:pPr marL="0" indent="0" algn="ctr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 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dirty="0"/>
          </a:p>
          <a:p>
            <a:pPr marL="0" indent="0" algn="ctr">
              <a:buNone/>
            </a:pPr>
            <a:r>
              <a:rPr lang="de-DE" b="1" dirty="0" smtClean="0"/>
              <a:t>   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 4" descr="G0403114">
            <a:hlinkClick r:id="rId2"/>
          </p:cNvPr>
          <p:cNvPicPr/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3240360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Inhaltsplatzhalter 4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Zeugnisübergabe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7504" y="836712"/>
            <a:ext cx="8568952" cy="576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 Übergabe der  Abschlusszeugnisse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84784"/>
            <a:ext cx="8568952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b="1" dirty="0" smtClean="0">
                <a:solidFill>
                  <a:schemeClr val="tx1"/>
                </a:solidFill>
              </a:rPr>
              <a:t>Haupt- und Realschulabschlüsse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79512" y="2276872"/>
            <a:ext cx="4176464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  </a:t>
            </a:r>
            <a:r>
              <a:rPr lang="de-DE" sz="2800" b="1" dirty="0" smtClean="0">
                <a:solidFill>
                  <a:schemeClr val="tx1"/>
                </a:solidFill>
              </a:rPr>
              <a:t>am Freitag, </a:t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>    </a:t>
            </a:r>
            <a:r>
              <a:rPr lang="de-DE" sz="2800" b="1" smtClean="0">
                <a:solidFill>
                  <a:schemeClr val="tx1"/>
                </a:solidFill>
              </a:rPr>
              <a:t>dem  </a:t>
            </a:r>
            <a:r>
              <a:rPr lang="de-DE" sz="2800" b="1" smtClean="0">
                <a:solidFill>
                  <a:schemeClr val="tx1"/>
                </a:solidFill>
              </a:rPr>
              <a:t>08</a:t>
            </a:r>
            <a:r>
              <a:rPr lang="de-DE" sz="2800" b="1" smtClean="0">
                <a:solidFill>
                  <a:schemeClr val="tx1"/>
                </a:solidFill>
              </a:rPr>
              <a:t>.07.2022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79512" y="3212976"/>
            <a:ext cx="4176464" cy="6396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b="1" dirty="0" smtClean="0">
                <a:solidFill>
                  <a:schemeClr val="tx1"/>
                </a:solidFill>
              </a:rPr>
              <a:t>   um 13:00 Uhr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79512" y="3933056"/>
            <a:ext cx="4176464" cy="1152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>
                <a:solidFill>
                  <a:schemeClr val="tx1"/>
                </a:solidFill>
              </a:rPr>
              <a:t>    i</a:t>
            </a:r>
            <a:r>
              <a:rPr lang="de-DE" sz="2800" b="1" dirty="0" smtClean="0">
                <a:solidFill>
                  <a:schemeClr val="tx1"/>
                </a:solidFill>
              </a:rPr>
              <a:t>n der Aula unseres    </a:t>
            </a:r>
            <a:br>
              <a:rPr lang="de-DE" sz="2800" b="1" dirty="0" smtClean="0">
                <a:solidFill>
                  <a:schemeClr val="tx1"/>
                </a:solidFill>
              </a:rPr>
            </a:br>
            <a:r>
              <a:rPr lang="de-DE" sz="2800" b="1" dirty="0" smtClean="0">
                <a:solidFill>
                  <a:schemeClr val="tx1"/>
                </a:solidFill>
              </a:rPr>
              <a:t>    Schulzentrums 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0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4"/>
          <p:cNvSpPr txBox="1">
            <a:spLocks/>
          </p:cNvSpPr>
          <p:nvPr/>
        </p:nvSpPr>
        <p:spPr>
          <a:xfrm>
            <a:off x="467544" y="5877272"/>
            <a:ext cx="8208912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Hauptschulabschluss</a:t>
            </a:r>
            <a:endParaRPr kumimoji="0" lang="de-DE" sz="3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4" y="5085184"/>
            <a:ext cx="813690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smtClean="0">
                <a:solidFill>
                  <a:schemeClr val="tx1"/>
                </a:solidFill>
              </a:rPr>
              <a:t>     * ein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mal Note 5 und einmal Note 6 in sonstigen </a:t>
            </a:r>
            <a:b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      Fächern (nur für Hauptschüler)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1052736"/>
            <a:ext cx="8136904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wenn Versetzung g</a:t>
            </a:r>
            <a:r>
              <a:rPr lang="de-DE" sz="2700" dirty="0" smtClean="0">
                <a:solidFill>
                  <a:schemeClr val="tx1"/>
                </a:solidFill>
              </a:rPr>
              <a:t>emäß der </a:t>
            </a:r>
            <a:br>
              <a:rPr lang="de-DE" sz="2700" dirty="0" smtClean="0">
                <a:solidFill>
                  <a:schemeClr val="tx1"/>
                </a:solidFill>
              </a:rPr>
            </a:br>
            <a:r>
              <a:rPr lang="de-DE" sz="2700" dirty="0" smtClean="0">
                <a:solidFill>
                  <a:schemeClr val="tx1"/>
                </a:solidFill>
              </a:rPr>
              <a:t>  Versetzungsverordnung erfolgen würde</a:t>
            </a:r>
            <a:endParaRPr lang="de-DE" sz="27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1988840"/>
            <a:ext cx="813690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de-DE" sz="2600" dirty="0" smtClean="0">
                <a:solidFill>
                  <a:schemeClr val="tx1"/>
                </a:solidFill>
              </a:rPr>
              <a:t>mindestens Note 4 in allen Fächern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     bei max. einmal Note 5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7544" y="2780928"/>
            <a:ext cx="813690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 mit Notenausgleich (Note 5 mit Note 3 </a:t>
            </a:r>
            <a:b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                                  und Note 6 mit Note 2) bei: </a:t>
            </a:r>
            <a:r>
              <a:rPr lang="de-DE" sz="2600" dirty="0" smtClean="0">
                <a:solidFill>
                  <a:schemeClr val="tx1"/>
                </a:solidFill>
              </a:rPr>
              <a:t> 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7544" y="3501008"/>
            <a:ext cx="8136904" cy="1152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</a:rPr>
              <a:t>  *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max. einmal Note 5 in einem Kernfach </a:t>
            </a:r>
            <a:b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       und einmal Note 5 in einem sonstigen  </a:t>
            </a:r>
            <a:b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       versetzungsrelevanten Fach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4653136"/>
            <a:ext cx="8136904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de-DE" sz="2600" dirty="0" smtClean="0">
                <a:solidFill>
                  <a:schemeClr val="tx1"/>
                </a:solidFill>
              </a:rPr>
              <a:t> * </a:t>
            </a: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zweimal Note 5 in sonstigen Fächern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620688"/>
            <a:ext cx="8136904" cy="3516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nach Klasse 9, für Haupt- und Realschüler</a:t>
            </a:r>
            <a:endParaRPr lang="de-DE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95536" y="908720"/>
            <a:ext cx="8208912" cy="5760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de-DE" sz="2800" u="sng" dirty="0" smtClean="0">
                <a:solidFill>
                  <a:schemeClr val="tx1"/>
                </a:solidFill>
              </a:rPr>
              <a:t>Bedingungen: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395536" y="5877272"/>
            <a:ext cx="8208912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Qualifizierter Hauptschulabschluss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5536" y="1556792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1. Teilnahme an der Besonderen Leistungsfeststellung    </a:t>
            </a:r>
            <a:b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    (BLF)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95536" y="2492896"/>
            <a:ext cx="8136904" cy="25202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2. </a:t>
            </a:r>
            <a:r>
              <a:rPr lang="de-DE" sz="2700" dirty="0" smtClean="0">
                <a:solidFill>
                  <a:schemeClr val="tx1"/>
                </a:solidFill>
              </a:rPr>
              <a:t>Notendurchschnitt (mit BLF) von mindestens</a:t>
            </a:r>
          </a:p>
          <a:p>
            <a:r>
              <a:rPr lang="de-DE" sz="2700" dirty="0" smtClean="0">
                <a:solidFill>
                  <a:schemeClr val="tx1"/>
                </a:solidFill>
              </a:rPr>
              <a:t>    * 3,0 in den Kernfächern (</a:t>
            </a:r>
            <a:r>
              <a:rPr lang="de-DE" sz="2700" dirty="0" err="1" smtClean="0">
                <a:solidFill>
                  <a:schemeClr val="tx1"/>
                </a:solidFill>
              </a:rPr>
              <a:t>Deu</a:t>
            </a:r>
            <a:r>
              <a:rPr lang="de-DE" sz="2700" dirty="0" smtClean="0">
                <a:solidFill>
                  <a:schemeClr val="tx1"/>
                </a:solidFill>
              </a:rPr>
              <a:t>, Ma, En) bei </a:t>
            </a:r>
            <a:br>
              <a:rPr lang="de-DE" sz="2700" dirty="0" smtClean="0">
                <a:solidFill>
                  <a:schemeClr val="tx1"/>
                </a:solidFill>
              </a:rPr>
            </a:br>
            <a:r>
              <a:rPr lang="de-DE" sz="2700" dirty="0" smtClean="0">
                <a:solidFill>
                  <a:schemeClr val="tx1"/>
                </a:solidFill>
              </a:rPr>
              <a:t>       mindestens Note 4 und</a:t>
            </a:r>
          </a:p>
          <a:p>
            <a:r>
              <a:rPr lang="de-DE" sz="2700" dirty="0" smtClean="0">
                <a:solidFill>
                  <a:schemeClr val="tx1"/>
                </a:solidFill>
              </a:rPr>
              <a:t>    * 3,0 in den sonstigen versetzungsrelevanten </a:t>
            </a:r>
            <a:br>
              <a:rPr lang="de-DE" sz="2700" dirty="0" smtClean="0">
                <a:solidFill>
                  <a:schemeClr val="tx1"/>
                </a:solidFill>
              </a:rPr>
            </a:br>
            <a:r>
              <a:rPr lang="de-DE" sz="2700" dirty="0" smtClean="0">
                <a:solidFill>
                  <a:schemeClr val="tx1"/>
                </a:solidFill>
              </a:rPr>
              <a:t>       Fächern bei max. einmal Note 5 (keine 6), sonst </a:t>
            </a:r>
            <a:br>
              <a:rPr lang="de-DE" sz="2700" dirty="0" smtClean="0">
                <a:solidFill>
                  <a:schemeClr val="tx1"/>
                </a:solidFill>
              </a:rPr>
            </a:br>
            <a:r>
              <a:rPr lang="de-DE" sz="2700" dirty="0" smtClean="0">
                <a:solidFill>
                  <a:schemeClr val="tx1"/>
                </a:solidFill>
              </a:rPr>
              <a:t>       mind. Note 4</a:t>
            </a:r>
            <a:endParaRPr lang="de-DE" sz="27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95536" y="5085184"/>
            <a:ext cx="8136904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Berechtigung zum Besuch der 10. Klasse der </a:t>
            </a:r>
            <a:b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600" dirty="0" smtClean="0">
                <a:solidFill>
                  <a:schemeClr val="tx1"/>
                </a:solidFill>
                <a:sym typeface="Wingdings" pitchFamily="2" charset="2"/>
              </a:rPr>
              <a:t>    Sekundarschule  Ziel: Realschulabschluss</a:t>
            </a:r>
            <a:endParaRPr lang="de-DE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7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5" grpId="0" build="allAtOnce" animBg="1"/>
      <p:bldP spid="16" grpId="0" build="allAtOnce" animBg="1"/>
      <p:bldP spid="1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4"/>
          <p:cNvSpPr txBox="1">
            <a:spLocks/>
          </p:cNvSpPr>
          <p:nvPr/>
        </p:nvSpPr>
        <p:spPr>
          <a:xfrm>
            <a:off x="395536" y="5877272"/>
            <a:ext cx="8208912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BLF - Zulassung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23528" y="1340768"/>
            <a:ext cx="8208912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für alle Schüler der 9. Klassen, die im auf den Hauptschulabschluss bezogenen Bildungsgang unterrichtet werden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3528" y="2780928"/>
            <a:ext cx="8208912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 auf Antrag der Sorgeberechtigten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3528" y="3717032"/>
            <a:ext cx="8208912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</a:rPr>
              <a:t>Beratung der potentiellen Teilnehmer und Teilnehmerinnen auf Grundlage der Jahresnoten durch die Schule</a:t>
            </a:r>
            <a:endParaRPr lang="de-DE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23528" y="1196752"/>
            <a:ext cx="4608512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jeweils eine schriftliche Prüfung in Deutsch und Mathematik  </a:t>
            </a:r>
            <a:b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(zentral vorgegeben)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419872" y="3789040"/>
            <a:ext cx="5256584" cy="15841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eine mündliche Prüfung in einen weiteren Fach </a:t>
            </a:r>
            <a:b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de-DE" sz="2700" dirty="0" smtClean="0">
                <a:solidFill>
                  <a:schemeClr val="tx1"/>
                </a:solidFill>
                <a:sym typeface="Wingdings" pitchFamily="2" charset="2"/>
              </a:rPr>
              <a:t>(außer Sport) nach Wahl</a:t>
            </a:r>
            <a:endParaRPr lang="de-DE" sz="2800" u="sng" dirty="0">
              <a:solidFill>
                <a:schemeClr val="tx1"/>
              </a:solidFill>
            </a:endParaRPr>
          </a:p>
        </p:txBody>
      </p:sp>
      <p:sp>
        <p:nvSpPr>
          <p:cNvPr id="5" name="Inhaltsplatzhalter 4"/>
          <p:cNvSpPr txBox="1">
            <a:spLocks/>
          </p:cNvSpPr>
          <p:nvPr/>
        </p:nvSpPr>
        <p:spPr>
          <a:xfrm>
            <a:off x="395536" y="5877272"/>
            <a:ext cx="8208912" cy="64807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BLF - Umfang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Grafik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23762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6752"/>
            <a:ext cx="328726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04456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67544" y="980728"/>
            <a:ext cx="820891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Alle Schülerinnen und Schüler finden sich  7:30 Uhr in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der Aula ein</a:t>
            </a:r>
            <a:r>
              <a:rPr lang="de-DE" sz="2800" dirty="0" smtClean="0">
                <a:solidFill>
                  <a:schemeClr val="tx1"/>
                </a:solidFill>
              </a:rPr>
              <a:t>.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1844824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Ein unterrichtender Fachlehrer führt eine Belehrung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über Täuschungshandlungen durch. 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2852936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Die Teilnehmer und Teilnehmerinnen werden über das 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Benutzen der erlaubten Hilfsmittel informiert. 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67544" y="5877272"/>
            <a:ext cx="8208912" cy="7200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Durchführung der schriftlichen </a:t>
            </a:r>
            <a:r>
              <a:rPr lang="de-DE" sz="3600" b="1" dirty="0" smtClean="0">
                <a:solidFill>
                  <a:schemeClr val="bg1"/>
                </a:solidFill>
              </a:rPr>
              <a:t>BLF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3861048"/>
            <a:ext cx="82089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Sie werden gefragt, ob sie sich gesundheitlich in der 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Lage fühlen, die Prüfung abzulegen.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4869160"/>
            <a:ext cx="8208912" cy="8557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Durch die prüfende Lehrkraft wird ein Protokoll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 erstellt.</a:t>
            </a:r>
            <a:endParaRPr lang="de-DE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  <p:bldP spid="7" grpId="0" build="allAtOnce" animBg="1"/>
      <p:bldP spid="10" grpId="0" build="allAtOnce" animBg="1"/>
      <p:bldP spid="11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04456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67544" y="5877272"/>
            <a:ext cx="8208912" cy="7200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Dauer der schriftlichen BLF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41783" y="2196547"/>
            <a:ext cx="5184576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/>
                </a:solidFill>
              </a:rPr>
              <a:t/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Deutsch</a:t>
            </a:r>
            <a:r>
              <a:rPr lang="de-DE" sz="2800" dirty="0">
                <a:solidFill>
                  <a:schemeClr val="tx1"/>
                </a:solidFill>
              </a:rPr>
              <a:t>		</a:t>
            </a:r>
            <a:r>
              <a:rPr lang="de-DE" sz="2800" dirty="0" smtClean="0">
                <a:solidFill>
                  <a:schemeClr val="tx1"/>
                </a:solidFill>
              </a:rPr>
              <a:t>150 </a:t>
            </a:r>
            <a:r>
              <a:rPr lang="de-DE" sz="2800" dirty="0">
                <a:solidFill>
                  <a:schemeClr val="tx1"/>
                </a:solidFill>
              </a:rPr>
              <a:t>min</a:t>
            </a:r>
            <a:endParaRPr lang="de-DE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41783" y="3501008"/>
            <a:ext cx="5184576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200" dirty="0" smtClean="0">
                <a:solidFill>
                  <a:schemeClr val="tx1"/>
                </a:solidFill>
              </a:rPr>
              <a:t/>
            </a:r>
            <a:br>
              <a:rPr lang="de-DE" sz="22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Mathematik</a:t>
            </a:r>
            <a:r>
              <a:rPr lang="de-DE" sz="2800" dirty="0">
                <a:solidFill>
                  <a:schemeClr val="tx1"/>
                </a:solidFill>
              </a:rPr>
              <a:t>	9</a:t>
            </a:r>
            <a:r>
              <a:rPr lang="de-DE" sz="2800" dirty="0" smtClean="0">
                <a:solidFill>
                  <a:schemeClr val="tx1"/>
                </a:solidFill>
              </a:rPr>
              <a:t>0 </a:t>
            </a:r>
            <a:r>
              <a:rPr lang="de-DE" sz="2800" dirty="0">
                <a:solidFill>
                  <a:schemeClr val="tx1"/>
                </a:solidFill>
              </a:rPr>
              <a:t>min</a:t>
            </a:r>
            <a:endParaRPr lang="de-DE" sz="2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14" name="Bild 6" descr="G040312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38737"/>
            <a:ext cx="2592288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54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467544" y="764704"/>
            <a:ext cx="8136904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600" dirty="0" smtClean="0">
                <a:solidFill>
                  <a:schemeClr val="tx1"/>
                </a:solidFill>
              </a:rPr>
              <a:t>Die Prüfungsarbeiten werden von zwei Fachlehrern  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 unabhängig voneinander bewertet.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1628800"/>
            <a:ext cx="8136904" cy="1152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Können sie sich nicht auf eine Note einigen, wird die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Note durch den unterrichtenden Fachlehrer 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festgesetzt.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7544" y="4221088"/>
            <a:ext cx="8136904" cy="15841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Zu diesem Zeitpunkt kann bei Unerreichbarkeit des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angestrebten Abschlusses von der mündlichen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Leistungsfeststellung Abstand genommen werden.</a:t>
            </a:r>
            <a:endParaRPr lang="de-DE" sz="2600" dirty="0">
              <a:solidFill>
                <a:schemeClr val="tx1"/>
              </a:solidFill>
            </a:endParaRPr>
          </a:p>
        </p:txBody>
      </p:sp>
      <p:sp>
        <p:nvSpPr>
          <p:cNvPr id="9" name="Inhaltsplatzhalter 4"/>
          <p:cNvSpPr txBox="1">
            <a:spLocks/>
          </p:cNvSpPr>
          <p:nvPr/>
        </p:nvSpPr>
        <p:spPr>
          <a:xfrm>
            <a:off x="467544" y="5877272"/>
            <a:ext cx="8208912" cy="7200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Korrektur der schriftlichen </a:t>
            </a:r>
            <a:r>
              <a:rPr lang="de-DE" sz="3600" b="1" dirty="0" smtClean="0">
                <a:solidFill>
                  <a:schemeClr val="bg1"/>
                </a:solidFill>
              </a:rPr>
              <a:t>BLF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2852936"/>
            <a:ext cx="8136904" cy="129614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Nach Bekanntgabe der Ergebnisse ist zum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Erreichen des angestrebten Abschlusses auch eine </a:t>
            </a:r>
            <a:br>
              <a:rPr lang="de-DE" sz="2600" dirty="0" smtClean="0">
                <a:solidFill>
                  <a:schemeClr val="tx1"/>
                </a:solidFill>
              </a:rPr>
            </a:br>
            <a:r>
              <a:rPr lang="de-DE" sz="2600" dirty="0" smtClean="0">
                <a:solidFill>
                  <a:schemeClr val="tx1"/>
                </a:solidFill>
              </a:rPr>
              <a:t>  andere mündliche Leistungsfeststellung wählbar. </a:t>
            </a:r>
            <a:endParaRPr lang="de-DE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6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7" grpId="0" build="allAtOnce" animBg="1"/>
      <p:bldP spid="8" grpId="0" build="allAtOnce" animBg="1"/>
      <p:bldP spid="1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7544" y="260648"/>
            <a:ext cx="8208912" cy="12241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Die mündliche Leistungsfeststellung wird vom unter-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richtenden Fachlehrer und einem weiteren Fachlehrer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durchgeführt.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4581128"/>
            <a:ext cx="8208912" cy="4956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Diese dauert  dann 15 bis 20 Minuten.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5157192"/>
            <a:ext cx="8208912" cy="4956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Es wird ein Protokoll angefertigt.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Inhaltsplatzhalter 4"/>
          <p:cNvSpPr txBox="1">
            <a:spLocks/>
          </p:cNvSpPr>
          <p:nvPr/>
        </p:nvSpPr>
        <p:spPr>
          <a:xfrm>
            <a:off x="467544" y="5805264"/>
            <a:ext cx="8208912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Durchführung der mündlichen </a:t>
            </a:r>
            <a:r>
              <a:rPr lang="de-DE" sz="3600" b="1" dirty="0" smtClean="0">
                <a:solidFill>
                  <a:schemeClr val="bg1"/>
                </a:solidFill>
              </a:rPr>
              <a:t>BLF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7544" y="2132856"/>
            <a:ext cx="820891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6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Dann erhält der Teilnehmer eine Vorbereitungszeit von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15 bis 20  Minuten.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1556792"/>
            <a:ext cx="8208912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400" dirty="0" smtClean="0">
                <a:solidFill>
                  <a:schemeClr val="tx1"/>
                </a:solidFill>
              </a:rPr>
              <a:t> Er teilt dem Teilnehmer eine bestimmte Aufgabe zu.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67544" y="2924944"/>
            <a:ext cx="8208912" cy="15841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 I</a:t>
            </a:r>
            <a:r>
              <a:rPr lang="de-DE" sz="2400" dirty="0" smtClean="0">
                <a:solidFill>
                  <a:schemeClr val="tx1"/>
                </a:solidFill>
              </a:rPr>
              <a:t>n der Zeit darf er unter Aufsicht Aufzeichnungen mit den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jeweils zugelassenen und im Vorbereitungsraum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befindlichen Hilfsmitteln erstellen und diese in der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   Leistungsfeststellung verwenden.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865</Words>
  <Application>Microsoft Office PowerPoint</Application>
  <PresentationFormat>Bildschirmpräsentation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Wingdings</vt:lpstr>
      <vt:lpstr>Wingdings 2</vt:lpstr>
      <vt:lpstr>Hyperion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Abschlussprüfungen zum Erwerb des Realschulabschlusses  und des  erweiterten Realschulabschlusses</dc:title>
  <dc:creator>KerstinM</dc:creator>
  <cp:lastModifiedBy>skshvsl1</cp:lastModifiedBy>
  <cp:revision>125</cp:revision>
  <dcterms:created xsi:type="dcterms:W3CDTF">2014-02-24T20:21:09Z</dcterms:created>
  <dcterms:modified xsi:type="dcterms:W3CDTF">2022-05-02T11:39:23Z</dcterms:modified>
</cp:coreProperties>
</file>