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4" r:id="rId4"/>
    <p:sldId id="295" r:id="rId5"/>
    <p:sldId id="283" r:id="rId6"/>
    <p:sldId id="271" r:id="rId7"/>
    <p:sldId id="259" r:id="rId8"/>
    <p:sldId id="272" r:id="rId9"/>
    <p:sldId id="258" r:id="rId10"/>
    <p:sldId id="260" r:id="rId11"/>
    <p:sldId id="261" r:id="rId12"/>
    <p:sldId id="307" r:id="rId13"/>
    <p:sldId id="303" r:id="rId14"/>
    <p:sldId id="296" r:id="rId15"/>
    <p:sldId id="297" r:id="rId16"/>
    <p:sldId id="290" r:id="rId17"/>
    <p:sldId id="302" r:id="rId18"/>
    <p:sldId id="289" r:id="rId19"/>
    <p:sldId id="263" r:id="rId20"/>
    <p:sldId id="285" r:id="rId21"/>
    <p:sldId id="300" r:id="rId22"/>
    <p:sldId id="262" r:id="rId23"/>
    <p:sldId id="264" r:id="rId24"/>
    <p:sldId id="274" r:id="rId25"/>
    <p:sldId id="275" r:id="rId26"/>
    <p:sldId id="276" r:id="rId27"/>
    <p:sldId id="266" r:id="rId28"/>
    <p:sldId id="269" r:id="rId29"/>
    <p:sldId id="282" r:id="rId30"/>
    <p:sldId id="267" r:id="rId31"/>
    <p:sldId id="270" r:id="rId32"/>
    <p:sldId id="306" r:id="rId33"/>
    <p:sldId id="268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720183-C6AB-4DC9-A416-272D02D30DB7}" type="datetimeFigureOut">
              <a:rPr lang="de-DE" smtClean="0"/>
              <a:pPr/>
              <a:t>26.11.2024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C6E84F-8B82-4731-A25C-CCAE7048030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unclipart.de/cliparts/schule/g04031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unclipart.de/cliparts/schule/g040312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3240360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3717032"/>
            <a:ext cx="8136904" cy="208823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rgbClr val="FFC000"/>
                </a:solidFill>
              </a:rPr>
              <a:t>Abschlussprüfungen zum Erwerb des Realschulabschlusses </a:t>
            </a:r>
            <a:br>
              <a:rPr lang="de-DE" sz="3200" dirty="0">
                <a:solidFill>
                  <a:srgbClr val="FFC000"/>
                </a:solidFill>
              </a:rPr>
            </a:br>
            <a:r>
              <a:rPr lang="de-DE" sz="3200" dirty="0">
                <a:solidFill>
                  <a:srgbClr val="FFC000"/>
                </a:solidFill>
              </a:rPr>
              <a:t>und des </a:t>
            </a:r>
            <a:br>
              <a:rPr lang="de-DE" sz="3200" dirty="0">
                <a:solidFill>
                  <a:srgbClr val="FFC000"/>
                </a:solidFill>
              </a:rPr>
            </a:br>
            <a:r>
              <a:rPr lang="de-DE" sz="3200" dirty="0">
                <a:solidFill>
                  <a:srgbClr val="FFC000"/>
                </a:solidFill>
              </a:rPr>
              <a:t>erweiterten Realschulabschlusses</a:t>
            </a:r>
          </a:p>
        </p:txBody>
      </p:sp>
      <p:pic>
        <p:nvPicPr>
          <p:cNvPr id="1027" name="Picture 3" descr="C:\Users\KerstinM\Desktop\Schule\Wappen\Schulwap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736304" cy="30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05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115212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Korrektur der schriftlichen 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1369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Die Prüfungsarbeiten werden von zwei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Fachlehrkräften unabhängig voneinander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bewertet.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1916832"/>
            <a:ext cx="8136904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Können sie sich nicht auf eine Note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einigen, wird die Note durch das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vorsitzende Mitglied der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Prüfungskommission festgesetzt.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3789040"/>
            <a:ext cx="8136904" cy="999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Die Ergebnisse werden zu einem späteren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Zeitpunkt schriftlich bekanntgegeben.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uiExpand="1" build="p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86409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dirty="0"/>
              <a:t> </a:t>
            </a:r>
            <a:r>
              <a:rPr lang="de-DE" sz="3800" dirty="0"/>
              <a:t>Gesamtnote (in Kernfächern)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 marL="347472" lvl="1" indent="0">
              <a:buNone/>
            </a:pPr>
            <a:r>
              <a:rPr lang="de-DE" sz="2800" dirty="0"/>
              <a:t>	</a:t>
            </a:r>
          </a:p>
          <a:p>
            <a:pPr marL="347472" lvl="1" indent="0">
              <a:buNone/>
            </a:pPr>
            <a:endParaRPr lang="de-DE" sz="2800" dirty="0"/>
          </a:p>
          <a:p>
            <a:pPr marL="347472" lvl="1" indent="0">
              <a:buNone/>
            </a:pPr>
            <a:endParaRPr lang="de-DE" sz="2800" dirty="0"/>
          </a:p>
          <a:p>
            <a:pPr marL="347472" lvl="1" indent="0">
              <a:buNone/>
            </a:pPr>
            <a:endParaRPr lang="de-DE" sz="2800" dirty="0"/>
          </a:p>
          <a:p>
            <a:pPr marL="347472" lvl="1" indent="0">
              <a:buNone/>
            </a:pP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467544" y="1556792"/>
            <a:ext cx="8136904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Die Gesamtnote wird aus dem    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Durchschnitt von Jahresnote und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schriftlicher Prüfungsnote gebildet.</a:t>
            </a:r>
          </a:p>
        </p:txBody>
      </p:sp>
      <p:sp>
        <p:nvSpPr>
          <p:cNvPr id="5" name="Rechteck 4"/>
          <p:cNvSpPr/>
          <p:nvPr/>
        </p:nvSpPr>
        <p:spPr>
          <a:xfrm>
            <a:off x="467544" y="2924944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    = (Jahresnote + Prüfungsnote) : 2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3501008"/>
            <a:ext cx="81369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Bei n,5 liegt die Entscheidung im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pädagogischen Ermessen des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Fachprüfungsausschusses.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620688"/>
            <a:ext cx="8136904" cy="78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Jahres- und Prüfungsnote sind als ganze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Noten anzugeben.</a:t>
            </a:r>
          </a:p>
        </p:txBody>
      </p:sp>
    </p:spTree>
    <p:extLst>
      <p:ext uri="{BB962C8B-B14F-4D97-AF65-F5344CB8AC3E}">
        <p14:creationId xmlns:p14="http://schemas.microsoft.com/office/powerpoint/2010/main" val="39538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49726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 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503548" y="1610547"/>
            <a:ext cx="8136904" cy="16122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ca. 2 Wochen nach den schriftlichen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Prüfungen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(genauer Termin: siehe Terminplan für das aktuelle Schuljahr)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                                                         </a:t>
            </a:r>
          </a:p>
        </p:txBody>
      </p:sp>
      <p:sp>
        <p:nvSpPr>
          <p:cNvPr id="7" name="Rechteck 6"/>
          <p:cNvSpPr/>
          <p:nvPr/>
        </p:nvSpPr>
        <p:spPr>
          <a:xfrm>
            <a:off x="491032" y="3557175"/>
            <a:ext cx="8136904" cy="9238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  <a:sym typeface="Wingdings" panose="05000000000000000000" pitchFamily="2" charset="2"/>
              </a:rPr>
              <a:t> Notenschluss in allen Fächern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39312"/>
            <a:ext cx="8183880" cy="102516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 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514520" y="496239"/>
            <a:ext cx="8136904" cy="15646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ca. 2 bis 3 Wochen nach den schriftlichen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Prüfungen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(genauer Termin: siehe Terminplan für das aktuelle Schuljahr)   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800" dirty="0">
                <a:solidFill>
                  <a:schemeClr val="tx1"/>
                </a:solidFill>
              </a:rPr>
              <a:t>Ausgabe von Formblättern zur:</a:t>
            </a:r>
          </a:p>
        </p:txBody>
      </p:sp>
      <p:sp>
        <p:nvSpPr>
          <p:cNvPr id="7" name="Rechteck 6"/>
          <p:cNvSpPr/>
          <p:nvPr/>
        </p:nvSpPr>
        <p:spPr>
          <a:xfrm>
            <a:off x="491032" y="4366316"/>
            <a:ext cx="8136904" cy="6595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500" dirty="0">
                <a:solidFill>
                  <a:schemeClr val="tx1"/>
                </a:solidFill>
              </a:rPr>
              <a:t>    3. Anmeldung der mündlichen Prüfungsfächer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699F9EF-F59C-4D16-BD75-E0C3F1741537}"/>
              </a:ext>
            </a:extLst>
          </p:cNvPr>
          <p:cNvSpPr/>
          <p:nvPr/>
        </p:nvSpPr>
        <p:spPr>
          <a:xfrm>
            <a:off x="491032" y="2197110"/>
            <a:ext cx="8136904" cy="11809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    1.</a:t>
            </a:r>
            <a:r>
              <a:rPr lang="de-DE" sz="2600" dirty="0">
                <a:solidFill>
                  <a:schemeClr val="tx1"/>
                </a:solidFill>
              </a:rPr>
              <a:t> Mitteilung der Jahresnoten in allen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 Fächern sowie der Prüfungs- und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 Gesamtnoten in den Kernfächern          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5875DA7-0A39-4808-BDD3-32AC95B0EF14}"/>
              </a:ext>
            </a:extLst>
          </p:cNvPr>
          <p:cNvSpPr/>
          <p:nvPr/>
        </p:nvSpPr>
        <p:spPr>
          <a:xfrm>
            <a:off x="444442" y="3439609"/>
            <a:ext cx="8136904" cy="8711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    2.</a:t>
            </a:r>
            <a:r>
              <a:rPr lang="de-DE" sz="2600" dirty="0">
                <a:solidFill>
                  <a:schemeClr val="tx1"/>
                </a:solidFill>
              </a:rPr>
              <a:t> mögliche Mitteilung über die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  Nichtzulassung zur mündlichen Prüfung </a:t>
            </a:r>
          </a:p>
        </p:txBody>
      </p:sp>
    </p:spTree>
    <p:extLst>
      <p:ext uri="{BB962C8B-B14F-4D97-AF65-F5344CB8AC3E}">
        <p14:creationId xmlns:p14="http://schemas.microsoft.com/office/powerpoint/2010/main" val="293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 animBg="1"/>
      <p:bldP spid="6" grpId="0" uiExpand="1" build="p" animBg="1"/>
      <p:bldP spid="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3456384" cy="439248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000" dirty="0"/>
              <a:t>Formblatt 1: Mitteilung der Jahres-, Prüfungs- und Gesamtnoten in den Kernfächer sowie der Jahresnoten in den sonstigen  Fächern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96343"/>
            <a:ext cx="34385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3600400" cy="198766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000" dirty="0"/>
              <a:t>Formblatt 2:  Nichtzulassung zur mündlichen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2123" y="332655"/>
            <a:ext cx="4066341" cy="5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49726"/>
            <a:ext cx="8183880" cy="1051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Nichtzulassung zur mündlichen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442512" y="908720"/>
            <a:ext cx="8208912" cy="113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wenn feststeht, dass der Abschluss nicht mehr erreichbar ist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67544" y="3645024"/>
            <a:ext cx="8208912" cy="8500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          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*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Möglichkeit des unmittelbaren </a:t>
            </a:r>
            <a:br>
              <a:rPr lang="de-DE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    Zurücktretens in Klasse 9 (auf Antrag)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442512" y="2276872"/>
            <a:ext cx="8208912" cy="113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    *  z.B. Note 5/6 in allen Kernfächern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      und viermal Note 5 in sonstigen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      versetzungsrelevanten Fächern          </a:t>
            </a:r>
          </a:p>
        </p:txBody>
      </p:sp>
    </p:spTree>
    <p:extLst>
      <p:ext uri="{BB962C8B-B14F-4D97-AF65-F5344CB8AC3E}">
        <p14:creationId xmlns:p14="http://schemas.microsoft.com/office/powerpoint/2010/main" val="8235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 animBg="1"/>
      <p:bldP spid="11" grpId="0" uiExpand="1" build="p" animBg="1"/>
      <p:bldP spid="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456384" cy="537204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000" dirty="0"/>
              <a:t>Formblatt 3:  Anmeldung zur mündlichen Prüfung in den sonstigen versetzungs- relevanten Fächern und zum freiwilligen Ablegen einer Zusatzprüfung in bis zu 2 Kernfächern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3" y="692696"/>
            <a:ext cx="403244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294368"/>
            <a:ext cx="8183880" cy="12961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Wahl der Fächer zu den mündlichen 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2089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 je eine mündliche Prüfung nach Wahl der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Schülerin oder des Schülers in</a:t>
            </a:r>
          </a:p>
        </p:txBody>
      </p:sp>
      <p:sp>
        <p:nvSpPr>
          <p:cNvPr id="5" name="Rechteck 4"/>
          <p:cNvSpPr/>
          <p:nvPr/>
        </p:nvSpPr>
        <p:spPr>
          <a:xfrm>
            <a:off x="492576" y="2636912"/>
            <a:ext cx="4248472" cy="258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1. einem naturwissen-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schaftlichen Fach:   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Astronomie oder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Biologie oder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Geografie oder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Chemie oder Physik     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60032" y="2636912"/>
            <a:ext cx="3600400" cy="2585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2800" dirty="0">
                <a:solidFill>
                  <a:schemeClr val="tx1"/>
                </a:solidFill>
              </a:rPr>
              <a:t>2. </a:t>
            </a:r>
            <a:r>
              <a:rPr lang="de-DE" sz="2800" dirty="0" smtClean="0">
                <a:solidFill>
                  <a:schemeClr val="tx1"/>
                </a:solidFill>
              </a:rPr>
              <a:t>einem </a:t>
            </a:r>
            <a:r>
              <a:rPr lang="de-DE" sz="2800" dirty="0">
                <a:solidFill>
                  <a:schemeClr val="tx1"/>
                </a:solidFill>
              </a:rPr>
              <a:t>weiteren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Fach 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außer Sport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  </a:t>
            </a:r>
            <a:endParaRPr lang="de-DE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 rot="1803126">
            <a:off x="2660995" y="1382942"/>
            <a:ext cx="484632" cy="1177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 nach unten 11"/>
          <p:cNvSpPr/>
          <p:nvPr/>
        </p:nvSpPr>
        <p:spPr>
          <a:xfrm rot="20118983">
            <a:off x="6167269" y="1387422"/>
            <a:ext cx="484632" cy="119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9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9075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Zusatzprüfungen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     </a:t>
            </a:r>
          </a:p>
          <a:p>
            <a:pPr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  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42512" y="2193376"/>
            <a:ext cx="8208912" cy="4852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   * auf eigenen Wunsch</a:t>
            </a:r>
          </a:p>
        </p:txBody>
      </p:sp>
      <p:sp>
        <p:nvSpPr>
          <p:cNvPr id="6" name="Rechteck 5"/>
          <p:cNvSpPr/>
          <p:nvPr/>
        </p:nvSpPr>
        <p:spPr>
          <a:xfrm>
            <a:off x="444969" y="980728"/>
            <a:ext cx="8208912" cy="1080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   </a:t>
            </a:r>
            <a:r>
              <a:rPr lang="de-DE" sz="2600" dirty="0">
                <a:solidFill>
                  <a:schemeClr val="tx1"/>
                </a:solidFill>
              </a:rPr>
              <a:t>* in max. zwei Fächern der schriftlichen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Prüfung (D, Ma, Eng) </a:t>
            </a:r>
          </a:p>
        </p:txBody>
      </p:sp>
      <p:sp>
        <p:nvSpPr>
          <p:cNvPr id="7" name="Rechteck 6"/>
          <p:cNvSpPr/>
          <p:nvPr/>
        </p:nvSpPr>
        <p:spPr>
          <a:xfrm>
            <a:off x="437322" y="2796840"/>
            <a:ext cx="8208912" cy="193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    </a:t>
            </a:r>
            <a:r>
              <a:rPr lang="de-DE" sz="2600" dirty="0">
                <a:solidFill>
                  <a:schemeClr val="tx1"/>
                </a:solidFill>
              </a:rPr>
              <a:t>* z.B. bei Verschlechterung der Gesamtnote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durch die schriftliche Prüfung oder zum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Erreichen des erweiterten Realschul-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</a:t>
            </a:r>
            <a:r>
              <a:rPr lang="de-DE" sz="2600" dirty="0" err="1">
                <a:solidFill>
                  <a:schemeClr val="tx1"/>
                </a:solidFill>
              </a:rPr>
              <a:t>abschlusses</a:t>
            </a:r>
            <a:r>
              <a:rPr lang="de-DE" sz="2600" dirty="0">
                <a:solidFill>
                  <a:schemeClr val="tx1"/>
                </a:solidFill>
              </a:rPr>
              <a:t> oder zur Verbesserung des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Notendurchschnitts</a:t>
            </a:r>
          </a:p>
        </p:txBody>
      </p:sp>
    </p:spTree>
    <p:extLst>
      <p:ext uri="{BB962C8B-B14F-4D97-AF65-F5344CB8AC3E}">
        <p14:creationId xmlns:p14="http://schemas.microsoft.com/office/powerpoint/2010/main" val="31075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36904" cy="11658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Zulassung zur </a:t>
            </a:r>
            <a:br>
              <a:rPr lang="de-DE" sz="3800" dirty="0"/>
            </a:br>
            <a:r>
              <a:rPr lang="de-DE" sz="3800" dirty="0"/>
              <a:t>schriftlichen Abschlussprüfung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   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 </a:t>
            </a:r>
            <a:br>
              <a:rPr lang="de-DE" sz="3600" dirty="0"/>
            </a:b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/>
            </a:r>
            <a:br>
              <a:rPr lang="de-DE" sz="3600" dirty="0"/>
            </a:br>
            <a:endParaRPr lang="de-DE" dirty="0"/>
          </a:p>
          <a:p>
            <a:pPr marL="0" indent="0">
              <a:buNone/>
            </a:pPr>
            <a:r>
              <a:rPr lang="de-DE" sz="3200" dirty="0"/>
              <a:t> 	</a:t>
            </a:r>
          </a:p>
          <a:p>
            <a:pPr marL="0" indent="0">
              <a:buNone/>
            </a:pPr>
            <a:endParaRPr lang="de-DE" sz="3200" dirty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>
              <a:sym typeface="Wingdings" pitchFamily="2" charset="2"/>
            </a:endParaRPr>
          </a:p>
          <a:p>
            <a:pPr marL="0" indent="0">
              <a:buNone/>
            </a:pPr>
            <a:endParaRPr lang="de-DE" sz="3200" dirty="0"/>
          </a:p>
          <a:p>
            <a:pPr marL="2743200" lvl="6" indent="0">
              <a:buNone/>
            </a:pPr>
            <a:endParaRPr lang="de-DE" sz="3200" dirty="0"/>
          </a:p>
        </p:txBody>
      </p:sp>
      <p:sp>
        <p:nvSpPr>
          <p:cNvPr id="4" name="Rechteck 3"/>
          <p:cNvSpPr/>
          <p:nvPr/>
        </p:nvSpPr>
        <p:spPr>
          <a:xfrm>
            <a:off x="467544" y="836712"/>
            <a:ext cx="820891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alle Schüler der 10. Klassen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67544" y="1556792"/>
            <a:ext cx="820891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Ausnahme: </a:t>
            </a:r>
          </a:p>
        </p:txBody>
      </p:sp>
      <p:sp>
        <p:nvSpPr>
          <p:cNvPr id="7" name="Rechteck 6"/>
          <p:cNvSpPr/>
          <p:nvPr/>
        </p:nvSpPr>
        <p:spPr>
          <a:xfrm>
            <a:off x="467544" y="2132856"/>
            <a:ext cx="8208912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  * bei Nichtzulassung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3068959"/>
            <a:ext cx="8208912" cy="13706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  * Termin der Nichtzulassung: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       ca. 2 Wochen vor der schriftlichen Prüfung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       </a:t>
            </a:r>
            <a:r>
              <a:rPr lang="de-DE" dirty="0">
                <a:solidFill>
                  <a:schemeClr val="tx1"/>
                </a:solidFill>
              </a:rPr>
              <a:t>(genauer Termin: siehe Terminplan für das aktuelle Schuljahr)   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322241"/>
      </p:ext>
    </p:extLst>
  </p:cSld>
  <p:clrMapOvr>
    <a:masterClrMapping/>
  </p:clrMapOvr>
  <p:transition spd="slow" advTm="5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 animBg="1"/>
      <p:bldP spid="5" grpId="0" uiExpand="1" build="p" animBg="1"/>
      <p:bldP spid="7" grpId="0" build="p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 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454514" y="2375442"/>
            <a:ext cx="8136904" cy="18334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tx1"/>
                </a:solidFill>
              </a:rPr>
              <a:t>Rückgabe des Anmeldeformulars für die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mündlichen Prüfungen in den sonstigen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versetzungsrelevanten Fächern sowie für die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Zusatzprüfung(en)</a:t>
            </a:r>
          </a:p>
        </p:txBody>
      </p:sp>
      <p:sp>
        <p:nvSpPr>
          <p:cNvPr id="9" name="Rechteck 8"/>
          <p:cNvSpPr/>
          <p:nvPr/>
        </p:nvSpPr>
        <p:spPr>
          <a:xfrm>
            <a:off x="505363" y="686952"/>
            <a:ext cx="8136904" cy="13047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etwa 	2 Tage nach Ausgabe der Formblätter: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(genauer Termin: siehe Terminplan für das aktuelle Schuljahr) </a:t>
            </a:r>
            <a:r>
              <a:rPr lang="de-DE" sz="2500" dirty="0">
                <a:solidFill>
                  <a:schemeClr val="tx1"/>
                </a:solidFill>
              </a:rPr>
              <a:t>	      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 animBg="1"/>
      <p:bldP spid="9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4897720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weitere 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467544" y="908720"/>
            <a:ext cx="8136904" cy="3770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ab Unterrichtstag, der dem Abgabetag der Formblätter folgt:</a:t>
            </a:r>
            <a:r>
              <a:rPr lang="de-DE" sz="2200" dirty="0">
                <a:solidFill>
                  <a:schemeClr val="tx1"/>
                </a:solidFill>
              </a:rPr>
              <a:t/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/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tx1"/>
                </a:solidFill>
              </a:rPr>
              <a:t>Konsultationen bei den Fachlehrern nach dem           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regulären Stundenplan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als Pflichtunterricht</a:t>
            </a:r>
            <a:r>
              <a:rPr lang="de-DE" sz="2400" dirty="0">
                <a:solidFill>
                  <a:schemeClr val="tx1"/>
                </a:solidFill>
              </a:rPr>
              <a:t/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(Dauer: 1 bis 2 Wochen, wird jährlich neu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festgelegt)</a:t>
            </a:r>
          </a:p>
        </p:txBody>
      </p:sp>
    </p:spTree>
    <p:extLst>
      <p:ext uri="{BB962C8B-B14F-4D97-AF65-F5344CB8AC3E}">
        <p14:creationId xmlns:p14="http://schemas.microsoft.com/office/powerpoint/2010/main" val="29089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832" y="5310538"/>
            <a:ext cx="8183880" cy="1051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Termine für die mündlichen 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491032" y="557980"/>
            <a:ext cx="8136904" cy="11963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im Anschluss an die Konsultationszeit: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(genauer Termin: siehe Terminplan für das aktuelle Schuljahr)  </a:t>
            </a:r>
            <a:r>
              <a:rPr lang="de-DE" sz="2600" dirty="0">
                <a:solidFill>
                  <a:schemeClr val="tx1"/>
                </a:solidFill>
              </a:rPr>
              <a:t/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600" dirty="0">
                <a:solidFill>
                  <a:schemeClr val="tx1"/>
                </a:solidFill>
              </a:rPr>
              <a:t>mündliche Prüfungen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6772" y="1754358"/>
            <a:ext cx="8136904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  * Prüfungen im naturwissenschaftlichen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Bereich</a:t>
            </a:r>
          </a:p>
        </p:txBody>
      </p:sp>
      <p:sp>
        <p:nvSpPr>
          <p:cNvPr id="10" name="Rechteck 9"/>
          <p:cNvSpPr/>
          <p:nvPr/>
        </p:nvSpPr>
        <p:spPr>
          <a:xfrm>
            <a:off x="476587" y="2790701"/>
            <a:ext cx="8136904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  * Prüfungen in den anderen sonstigen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versetzungsrelevanten Fächern</a:t>
            </a:r>
          </a:p>
        </p:txBody>
      </p:sp>
      <p:sp>
        <p:nvSpPr>
          <p:cNvPr id="11" name="Rechteck 10"/>
          <p:cNvSpPr/>
          <p:nvPr/>
        </p:nvSpPr>
        <p:spPr>
          <a:xfrm>
            <a:off x="476587" y="3814812"/>
            <a:ext cx="8136904" cy="642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  * Zusatzprüfungen </a:t>
            </a:r>
          </a:p>
        </p:txBody>
      </p:sp>
      <p:sp>
        <p:nvSpPr>
          <p:cNvPr id="12" name="Rechteck 11"/>
          <p:cNvSpPr/>
          <p:nvPr/>
        </p:nvSpPr>
        <p:spPr>
          <a:xfrm>
            <a:off x="453832" y="4562675"/>
            <a:ext cx="8136904" cy="642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</a:rPr>
              <a:t>   * evtl. Nachprüfungen </a:t>
            </a:r>
          </a:p>
        </p:txBody>
      </p:sp>
    </p:spTree>
    <p:extLst>
      <p:ext uri="{BB962C8B-B14F-4D97-AF65-F5344CB8AC3E}">
        <p14:creationId xmlns:p14="http://schemas.microsoft.com/office/powerpoint/2010/main" val="13538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08912" cy="116588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/>
              <a:t>Vorbereitung der </a:t>
            </a:r>
            <a:br>
              <a:rPr lang="de-DE" sz="3800" dirty="0"/>
            </a:br>
            <a:r>
              <a:rPr lang="de-DE" sz="3800" dirty="0"/>
              <a:t>mündlichen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208912" cy="1584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Fachlehrer legen Prüfungsaufgaben mit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Erwartungshorizonten der Prüfungs-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vorsitzenden eine Woche vor der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Prüfung zur Bestätigung vor.</a:t>
            </a:r>
          </a:p>
        </p:txBody>
      </p:sp>
      <p:sp>
        <p:nvSpPr>
          <p:cNvPr id="5" name="Rechteck 4"/>
          <p:cNvSpPr/>
          <p:nvPr/>
        </p:nvSpPr>
        <p:spPr>
          <a:xfrm>
            <a:off x="467544" y="2276872"/>
            <a:ext cx="8208912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Die Aufgaben müssen Teilaufgaben aus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unterschiedlichen Anforderungsbereichen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enthalten. </a:t>
            </a:r>
          </a:p>
        </p:txBody>
      </p:sp>
      <p:sp>
        <p:nvSpPr>
          <p:cNvPr id="6" name="Rechteck 5"/>
          <p:cNvSpPr/>
          <p:nvPr/>
        </p:nvSpPr>
        <p:spPr>
          <a:xfrm>
            <a:off x="467544" y="3573016"/>
            <a:ext cx="8208912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Die Prüflinge nutzen die Konsultationen, um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Fragen zu stellen und konkrete inhaltliche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Probleme zu besprechen.</a:t>
            </a:r>
          </a:p>
        </p:txBody>
      </p:sp>
    </p:spTree>
    <p:extLst>
      <p:ext uri="{BB962C8B-B14F-4D97-AF65-F5344CB8AC3E}">
        <p14:creationId xmlns:p14="http://schemas.microsoft.com/office/powerpoint/2010/main" val="1660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23788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/>
              <a:t>Durchführung der mündlichen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556792"/>
            <a:ext cx="82089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Der prüfende Lehrer teilt dem Prüfling eine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bestimmte Aufgabe zu.</a:t>
            </a:r>
          </a:p>
        </p:txBody>
      </p:sp>
      <p:sp>
        <p:nvSpPr>
          <p:cNvPr id="5" name="Rechteck 4"/>
          <p:cNvSpPr/>
          <p:nvPr/>
        </p:nvSpPr>
        <p:spPr>
          <a:xfrm>
            <a:off x="467544" y="692696"/>
            <a:ext cx="8208912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</a:rPr>
              <a:t> Die Vorbereitungszeit beträgt 15 bis 20 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Minuten.</a:t>
            </a:r>
          </a:p>
        </p:txBody>
      </p:sp>
      <p:sp>
        <p:nvSpPr>
          <p:cNvPr id="6" name="Rechteck 5"/>
          <p:cNvSpPr/>
          <p:nvPr/>
        </p:nvSpPr>
        <p:spPr>
          <a:xfrm>
            <a:off x="467544" y="2636912"/>
            <a:ext cx="8208912" cy="2007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Der Prüfling darf in dieser Zeit unter Aufsicht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Aufzeichnungen mit den jeweils zugelassenen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und im Vorbereitungsraum befindlichen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Hilfsmitteln erstellen und diese in der Prüfung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verwenden.</a:t>
            </a:r>
          </a:p>
        </p:txBody>
      </p:sp>
    </p:spTree>
    <p:extLst>
      <p:ext uri="{BB962C8B-B14F-4D97-AF65-F5344CB8AC3E}">
        <p14:creationId xmlns:p14="http://schemas.microsoft.com/office/powerpoint/2010/main" val="1660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183880" cy="123788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/>
              <a:t>Durchführung der mündlichen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980728"/>
            <a:ext cx="8208912" cy="1584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</a:rPr>
              <a:t> Die Prüfungskommission besteht aus dem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unterrichtenden Fachlehrer, einem weiteren 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Fachlehrer und der Prüfungsvorsitzenden bzw.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deren Stellvertreter.</a:t>
            </a:r>
          </a:p>
        </p:txBody>
      </p:sp>
      <p:sp>
        <p:nvSpPr>
          <p:cNvPr id="5" name="Rechteck 4"/>
          <p:cNvSpPr/>
          <p:nvPr/>
        </p:nvSpPr>
        <p:spPr>
          <a:xfrm>
            <a:off x="467544" y="2780928"/>
            <a:ext cx="8208912" cy="495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</a:rPr>
              <a:t> Die Prüfung dauert 15 bis 20 Minuten.</a:t>
            </a:r>
          </a:p>
        </p:txBody>
      </p:sp>
      <p:sp>
        <p:nvSpPr>
          <p:cNvPr id="6" name="Rechteck 5"/>
          <p:cNvSpPr/>
          <p:nvPr/>
        </p:nvSpPr>
        <p:spPr>
          <a:xfrm>
            <a:off x="467544" y="3573016"/>
            <a:ext cx="8208912" cy="495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</a:rPr>
              <a:t> Es wird ein Protokoll angefertigt.</a:t>
            </a:r>
          </a:p>
        </p:txBody>
      </p:sp>
    </p:spTree>
    <p:extLst>
      <p:ext uri="{BB962C8B-B14F-4D97-AF65-F5344CB8AC3E}">
        <p14:creationId xmlns:p14="http://schemas.microsoft.com/office/powerpoint/2010/main" val="1660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576" y="5025712"/>
            <a:ext cx="8183880" cy="105156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 </a:t>
            </a:r>
            <a:r>
              <a:rPr lang="de-DE" sz="3800" dirty="0"/>
              <a:t>Gesamtnote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4187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 marL="347472" lvl="1" indent="0">
              <a:buNone/>
            </a:pPr>
            <a:r>
              <a:rPr lang="de-DE" sz="2800" dirty="0"/>
              <a:t>	</a:t>
            </a:r>
          </a:p>
          <a:p>
            <a:pPr marL="347472" lvl="1" indent="0">
              <a:buNone/>
            </a:pPr>
            <a:endParaRPr lang="de-DE" sz="2800" dirty="0"/>
          </a:p>
          <a:p>
            <a:pPr marL="347472" lvl="1" indent="0">
              <a:buNone/>
            </a:pPr>
            <a:endParaRPr lang="de-DE" sz="2800" dirty="0"/>
          </a:p>
          <a:p>
            <a:pPr marL="347472" lvl="1" indent="0">
              <a:buNone/>
            </a:pPr>
            <a:endParaRPr lang="de-DE" sz="2800" dirty="0"/>
          </a:p>
          <a:p>
            <a:pPr marL="347472" lvl="1" indent="0">
              <a:buNone/>
            </a:pP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467544" y="1700808"/>
            <a:ext cx="8136904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Die Gesamtnote wird aus dem    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Durchschnitt von Jahresnote und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mündlicher Prüfungsnote gebildet.</a:t>
            </a:r>
          </a:p>
        </p:txBody>
      </p:sp>
      <p:sp>
        <p:nvSpPr>
          <p:cNvPr id="5" name="Rechteck 4"/>
          <p:cNvSpPr/>
          <p:nvPr/>
        </p:nvSpPr>
        <p:spPr>
          <a:xfrm>
            <a:off x="539552" y="2996952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    = (Jahresnote + Prüfungsnote) : 2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3573016"/>
            <a:ext cx="8136904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Bei n,5 liegt die Entscheidung im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pädagogischen Ermessen des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Fachprüfungsausschusses.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764704"/>
            <a:ext cx="81369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Jahresnote und Prüfungsnote sind als  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ganze Noten anzugeben.</a:t>
            </a:r>
          </a:p>
        </p:txBody>
      </p:sp>
    </p:spTree>
    <p:extLst>
      <p:ext uri="{BB962C8B-B14F-4D97-AF65-F5344CB8AC3E}">
        <p14:creationId xmlns:p14="http://schemas.microsoft.com/office/powerpoint/2010/main" val="39538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23788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de-DE" sz="3800" dirty="0"/>
              <a:t>Gesamtnote bei Ablegen einer Zusatzprüfung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b="1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539552" y="548680"/>
            <a:ext cx="8136904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Die Gesamtnote wird aus dem Durchschnitt  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der doppelt gewichteten Jahresnote, der Note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der schriftlichen und der Note der mündlichen  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Prüfung ermittelt.</a:t>
            </a:r>
          </a:p>
        </p:txBody>
      </p:sp>
      <p:sp>
        <p:nvSpPr>
          <p:cNvPr id="5" name="Rechteck 4"/>
          <p:cNvSpPr/>
          <p:nvPr/>
        </p:nvSpPr>
        <p:spPr>
          <a:xfrm>
            <a:off x="539552" y="2132856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  = (JN x 2 + schr. Prüf. + mdl. Prüf.) : 4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2852936"/>
            <a:ext cx="8136904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u="sng" dirty="0">
                <a:solidFill>
                  <a:schemeClr val="tx1"/>
                </a:solidFill>
              </a:rPr>
              <a:t>Beispiel</a:t>
            </a:r>
            <a:r>
              <a:rPr lang="de-DE" sz="2400" dirty="0">
                <a:solidFill>
                  <a:schemeClr val="tx1"/>
                </a:solidFill>
              </a:rPr>
              <a:t>:    </a:t>
            </a:r>
            <a:r>
              <a:rPr lang="de-DE" sz="2400" i="1" dirty="0">
                <a:solidFill>
                  <a:schemeClr val="tx1"/>
                </a:solidFill>
              </a:rPr>
              <a:t>JN </a:t>
            </a:r>
            <a:r>
              <a:rPr lang="de-DE" sz="2400" i="1" dirty="0">
                <a:solidFill>
                  <a:srgbClr val="00B0F0"/>
                </a:solidFill>
              </a:rPr>
              <a:t>4</a:t>
            </a:r>
            <a:r>
              <a:rPr lang="de-DE" sz="2400" i="1" dirty="0">
                <a:solidFill>
                  <a:schemeClr val="tx1"/>
                </a:solidFill>
              </a:rPr>
              <a:t>, schr. Prüf. </a:t>
            </a:r>
            <a:r>
              <a:rPr lang="de-DE" sz="2400" i="1" dirty="0">
                <a:solidFill>
                  <a:srgbClr val="FF0000"/>
                </a:solidFill>
              </a:rPr>
              <a:t>5</a:t>
            </a:r>
            <a:r>
              <a:rPr lang="de-DE" sz="2400" i="1" dirty="0">
                <a:solidFill>
                  <a:schemeClr val="tx1"/>
                </a:solidFill>
              </a:rPr>
              <a:t>, mdl. Prüf. </a:t>
            </a:r>
            <a:r>
              <a:rPr lang="de-DE" sz="2400" i="1" dirty="0">
                <a:solidFill>
                  <a:srgbClr val="00B050"/>
                </a:solidFill>
              </a:rPr>
              <a:t>4</a:t>
            </a:r>
            <a:r>
              <a:rPr lang="de-DE" sz="2400" i="1" dirty="0">
                <a:solidFill>
                  <a:schemeClr val="tx1"/>
                </a:solidFill>
              </a:rPr>
              <a:t/>
            </a:r>
            <a:br>
              <a:rPr lang="de-DE" sz="2400" i="1" dirty="0">
                <a:solidFill>
                  <a:schemeClr val="tx1"/>
                </a:solidFill>
              </a:rPr>
            </a:br>
            <a:r>
              <a:rPr lang="de-DE" sz="2400" i="1" dirty="0">
                <a:solidFill>
                  <a:schemeClr val="tx1"/>
                </a:solidFill>
              </a:rPr>
              <a:t>        </a:t>
            </a:r>
            <a:r>
              <a:rPr lang="de-DE" sz="2400" i="1" dirty="0">
                <a:solidFill>
                  <a:schemeClr val="tx1"/>
                </a:solidFill>
                <a:sym typeface="Wingdings" pitchFamily="2" charset="2"/>
              </a:rPr>
              <a:t> (</a:t>
            </a:r>
            <a:r>
              <a:rPr lang="de-DE" sz="2400" i="1" dirty="0">
                <a:solidFill>
                  <a:srgbClr val="00B0F0"/>
                </a:solidFill>
                <a:sym typeface="Wingdings" pitchFamily="2" charset="2"/>
              </a:rPr>
              <a:t>4</a:t>
            </a:r>
            <a:r>
              <a:rPr lang="de-DE" sz="2400" i="1" dirty="0">
                <a:solidFill>
                  <a:schemeClr val="tx1"/>
                </a:solidFill>
                <a:sym typeface="Wingdings" pitchFamily="2" charset="2"/>
              </a:rPr>
              <a:t> x 2 +       </a:t>
            </a:r>
            <a:r>
              <a:rPr lang="de-DE" sz="2400" i="1" dirty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de-DE" sz="2400" i="1" dirty="0">
                <a:solidFill>
                  <a:schemeClr val="tx1"/>
                </a:solidFill>
                <a:sym typeface="Wingdings" pitchFamily="2" charset="2"/>
              </a:rPr>
              <a:t>        +    </a:t>
            </a:r>
            <a:r>
              <a:rPr lang="de-DE" sz="2400" i="1" dirty="0">
                <a:solidFill>
                  <a:srgbClr val="00B050"/>
                </a:solidFill>
                <a:sym typeface="Wingdings" pitchFamily="2" charset="2"/>
              </a:rPr>
              <a:t>4</a:t>
            </a:r>
            <a:r>
              <a:rPr lang="de-DE" sz="2400" i="1" dirty="0">
                <a:solidFill>
                  <a:schemeClr val="tx1"/>
                </a:solidFill>
                <a:sym typeface="Wingdings" pitchFamily="2" charset="2"/>
              </a:rPr>
              <a:t>      ) : 4</a:t>
            </a:r>
            <a:br>
              <a:rPr lang="de-DE" sz="2400" i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i="1" dirty="0">
                <a:solidFill>
                  <a:schemeClr val="tx1"/>
                </a:solidFill>
                <a:sym typeface="Wingdings" pitchFamily="2" charset="2"/>
              </a:rPr>
              <a:t>         =    17 : 4    =   4,25</a:t>
            </a:r>
            <a:br>
              <a:rPr lang="de-DE" sz="2400" i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i="1" dirty="0">
                <a:solidFill>
                  <a:schemeClr val="tx1"/>
                </a:solidFill>
                <a:sym typeface="Wingdings" pitchFamily="2" charset="2"/>
              </a:rPr>
              <a:t>         Gesamtnote: 4</a:t>
            </a:r>
            <a:endParaRPr lang="de-DE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Rechtsbehelf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836712"/>
            <a:ext cx="8136904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Gegen die Entscheidungen der Prüfungs-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kommission können die Erziehungs-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berechtigten Widerspruch einlegen.</a:t>
            </a:r>
          </a:p>
        </p:txBody>
      </p:sp>
      <p:sp>
        <p:nvSpPr>
          <p:cNvPr id="5" name="Rechteck 4"/>
          <p:cNvSpPr/>
          <p:nvPr/>
        </p:nvSpPr>
        <p:spPr>
          <a:xfrm>
            <a:off x="467544" y="2636912"/>
            <a:ext cx="8136904" cy="17281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Der Widerspruch ist schriftlich und unter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Angabe der Gründe spätestens einen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Monat nach Aushändigung der Zeugnisse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bei der Schule einzulegen.</a:t>
            </a:r>
          </a:p>
        </p:txBody>
      </p:sp>
    </p:spTree>
    <p:extLst>
      <p:ext uri="{BB962C8B-B14F-4D97-AF65-F5344CB8AC3E}">
        <p14:creationId xmlns:p14="http://schemas.microsoft.com/office/powerpoint/2010/main" val="26523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4320480" cy="202997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Nichterreichen </a:t>
            </a:r>
            <a:br>
              <a:rPr lang="de-DE" sz="3800" dirty="0"/>
            </a:br>
            <a:r>
              <a:rPr lang="de-DE" sz="3800" dirty="0"/>
              <a:t>des Realschul-abschlusses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	</a:t>
            </a: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endParaRPr lang="de-DE" sz="1700" dirty="0"/>
          </a:p>
        </p:txBody>
      </p:sp>
      <p:sp>
        <p:nvSpPr>
          <p:cNvPr id="11" name="Rechteck 10"/>
          <p:cNvSpPr/>
          <p:nvPr/>
        </p:nvSpPr>
        <p:spPr>
          <a:xfrm>
            <a:off x="467544" y="1484784"/>
            <a:ext cx="4310136" cy="144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  <a:sym typeface="Wingdings" pitchFamily="2" charset="2"/>
              </a:rPr>
              <a:t>Möglichkeit des unmittel- </a:t>
            </a:r>
            <a:br>
              <a:rPr lang="de-DE" sz="22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200" dirty="0">
                <a:solidFill>
                  <a:schemeClr val="tx1"/>
                </a:solidFill>
                <a:sym typeface="Wingdings" pitchFamily="2" charset="2"/>
              </a:rPr>
              <a:t>   baren Zurücktretens </a:t>
            </a:r>
            <a:br>
              <a:rPr lang="de-DE" sz="22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200" dirty="0">
                <a:solidFill>
                  <a:schemeClr val="tx1"/>
                </a:solidFill>
                <a:sym typeface="Wingdings" pitchFamily="2" charset="2"/>
              </a:rPr>
              <a:t>   in Klasse 9 (auf Antrag)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7544" y="548680"/>
            <a:ext cx="4310136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  <a:sym typeface="Wingdings" pitchFamily="2" charset="2"/>
              </a:rPr>
              <a:t>Mitteilung über   </a:t>
            </a:r>
            <a:br>
              <a:rPr lang="de-DE" sz="22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200" dirty="0">
                <a:solidFill>
                  <a:schemeClr val="tx1"/>
                </a:solidFill>
                <a:sym typeface="Wingdings" pitchFamily="2" charset="2"/>
              </a:rPr>
              <a:t>   Formblatt</a:t>
            </a: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7444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67544" y="3068960"/>
            <a:ext cx="4310136" cy="9444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  <a:sym typeface="Wingdings" pitchFamily="2" charset="2"/>
              </a:rPr>
              <a:t> Verlassen der Schule mit  </a:t>
            </a:r>
            <a:br>
              <a:rPr lang="de-DE" sz="22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200" dirty="0">
                <a:solidFill>
                  <a:schemeClr val="tx1"/>
                </a:solidFill>
                <a:sym typeface="Wingdings" pitchFamily="2" charset="2"/>
              </a:rPr>
              <a:t>    dem Hauptschulabschluss</a:t>
            </a: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p" animBg="1"/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20" y="5267531"/>
            <a:ext cx="8183880" cy="1051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Nichtzulassung zur schriftlichen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54" y="357172"/>
            <a:ext cx="8183880" cy="47280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611560" y="665217"/>
            <a:ext cx="8052380" cy="1626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wenn feststeht, dass durch die Teilnahme an der Prüfung auch durch den Ausgleich von Minderleistungen der Abschluss nicht mehr erreichbar ist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5028" y="4386125"/>
            <a:ext cx="8208912" cy="8500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          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*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Möglichkeit des unmittelbaren Zurücktretens in </a:t>
            </a:r>
            <a:br>
              <a:rPr lang="de-DE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 Klasse 9 (auf Antrag)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467804" y="2442311"/>
            <a:ext cx="8208912" cy="113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 * Kernfachnoten ohne Relevanz, da eine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Verbesserung durch die schriftlichen   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Prüfungen möglich ist</a:t>
            </a:r>
          </a:p>
        </p:txBody>
      </p:sp>
      <p:sp>
        <p:nvSpPr>
          <p:cNvPr id="7" name="Rechteck 6"/>
          <p:cNvSpPr/>
          <p:nvPr/>
        </p:nvSpPr>
        <p:spPr>
          <a:xfrm>
            <a:off x="455028" y="3659072"/>
            <a:ext cx="8208912" cy="5760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  * z.B. mind. fünfmal Note 5 in sonstigen Fächern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4">
        <p:checker/>
      </p:transition>
    </mc:Choice>
    <mc:Fallback xmlns="">
      <p:transition spd="slow" advTm="78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10" grpId="0" uiExpand="1" build="p" animBg="1"/>
      <p:bldP spid="11" grpId="0" uiExpand="1" build="p" animBg="1"/>
      <p:bldP spid="9" grpId="0" uiExpand="1" build="p" animBg="1"/>
      <p:bldP spid="7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8058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Abschlüsse - RSA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de-DE" sz="3200" u="sng" dirty="0"/>
          </a:p>
          <a:p>
            <a:pPr>
              <a:buNone/>
            </a:pPr>
            <a:endParaRPr lang="de-DE" sz="3200" u="sng" dirty="0"/>
          </a:p>
          <a:p>
            <a:pPr>
              <a:buNone/>
            </a:pPr>
            <a:endParaRPr lang="de-DE" sz="3200" u="sng" dirty="0"/>
          </a:p>
          <a:p>
            <a:pPr>
              <a:buNone/>
            </a:pPr>
            <a:endParaRPr lang="de-DE" sz="3200" u="sng" dirty="0"/>
          </a:p>
          <a:p>
            <a:pPr>
              <a:buNone/>
            </a:pP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/>
              <a:t>       </a:t>
            </a:r>
          </a:p>
          <a:p>
            <a:pPr>
              <a:buNone/>
            </a:pPr>
            <a:endParaRPr lang="de-DE" sz="2600" dirty="0"/>
          </a:p>
          <a:p>
            <a:pPr>
              <a:buNone/>
            </a:pPr>
            <a:endParaRPr lang="de-DE" sz="2600" dirty="0"/>
          </a:p>
          <a:p>
            <a:pPr>
              <a:buNone/>
            </a:pP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/>
              <a:t> </a:t>
            </a:r>
          </a:p>
          <a:p>
            <a:pPr>
              <a:buNone/>
            </a:pPr>
            <a:endParaRPr lang="de-DE" sz="2600" dirty="0"/>
          </a:p>
          <a:p>
            <a:pPr>
              <a:buNone/>
            </a:pPr>
            <a:endParaRPr lang="de-DE" sz="2600" dirty="0"/>
          </a:p>
          <a:p>
            <a:pPr>
              <a:buNone/>
            </a:pPr>
            <a:endParaRPr lang="de-DE" sz="2600" dirty="0"/>
          </a:p>
          <a:p>
            <a:pPr>
              <a:buNone/>
            </a:pP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/>
              <a:t>       </a:t>
            </a: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r>
              <a:rPr lang="de-DE" sz="2600" dirty="0">
                <a:sym typeface="Wingdings" pitchFamily="2" charset="2"/>
              </a:rPr>
              <a:t>  </a:t>
            </a:r>
            <a:br>
              <a:rPr lang="de-DE" sz="2600" dirty="0">
                <a:sym typeface="Wingdings" pitchFamily="2" charset="2"/>
              </a:rPr>
            </a:br>
            <a:r>
              <a:rPr lang="de-DE" sz="2600" dirty="0">
                <a:sym typeface="Wingdings" pitchFamily="2" charset="2"/>
              </a:rPr>
              <a:t>            </a:t>
            </a:r>
            <a:endParaRPr lang="de-DE" sz="1700" dirty="0"/>
          </a:p>
          <a:p>
            <a:pPr>
              <a:buNone/>
            </a:pPr>
            <a:r>
              <a:rPr lang="de-DE" sz="3000" dirty="0"/>
              <a:t>      </a:t>
            </a:r>
            <a:endParaRPr lang="de-DE" sz="2400" dirty="0"/>
          </a:p>
          <a:p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539552" y="548680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u="sng" dirty="0">
                <a:solidFill>
                  <a:schemeClr val="tx1"/>
                </a:solidFill>
              </a:rPr>
              <a:t>1. Realschulabschluss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1196752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wenn Versetzung g</a:t>
            </a:r>
            <a:r>
              <a:rPr lang="de-DE" sz="2700" dirty="0">
                <a:solidFill>
                  <a:schemeClr val="tx1"/>
                </a:solidFill>
              </a:rPr>
              <a:t>emäß der </a:t>
            </a:r>
            <a:br>
              <a:rPr lang="de-DE" sz="2700" dirty="0">
                <a:solidFill>
                  <a:schemeClr val="tx1"/>
                </a:solidFill>
              </a:rPr>
            </a:br>
            <a:r>
              <a:rPr lang="de-DE" sz="2700" dirty="0">
                <a:solidFill>
                  <a:schemeClr val="tx1"/>
                </a:solidFill>
              </a:rPr>
              <a:t>  Versetzungsverordnung erfolgen würde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1988840"/>
            <a:ext cx="8136904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2600" dirty="0">
                <a:solidFill>
                  <a:schemeClr val="tx1"/>
                </a:solidFill>
              </a:rPr>
              <a:t>mindestens Note 4 in allen Fächern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bei max. einmal Note 5 in einem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sonstigen versetzungsrelevanten Fach</a:t>
            </a:r>
          </a:p>
        </p:txBody>
      </p:sp>
      <p:sp>
        <p:nvSpPr>
          <p:cNvPr id="7" name="Rechteck 6"/>
          <p:cNvSpPr/>
          <p:nvPr/>
        </p:nvSpPr>
        <p:spPr>
          <a:xfrm>
            <a:off x="539552" y="3212976"/>
            <a:ext cx="813690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 mit Notenausgleich (mind. Note 3) bei 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467544" y="3717032"/>
            <a:ext cx="8136904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</a:rPr>
              <a:t>  *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max. einmal Note 5 in einem Kernfach </a:t>
            </a:r>
            <a:br>
              <a:rPr lang="de-DE" sz="26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       und einmal Note 5 in einem sonstigen  </a:t>
            </a:r>
            <a:br>
              <a:rPr lang="de-DE" sz="26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       versetzungsrelevanten Fach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9552" y="4941168"/>
            <a:ext cx="8064896" cy="351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</a:rPr>
              <a:t> *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zweimal Note 5 in sonstigen Fächern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10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8778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Abschlüsse – erweiterter RSA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	</a:t>
            </a: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u="sng" dirty="0">
                <a:solidFill>
                  <a:schemeClr val="tx1"/>
                </a:solidFill>
              </a:rPr>
              <a:t>2. Erweiterter Realschulabschluss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124744"/>
            <a:ext cx="81369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u="sng" dirty="0">
                <a:solidFill>
                  <a:schemeClr val="tx1"/>
                </a:solidFill>
              </a:rPr>
              <a:t>Bedingungen:</a:t>
            </a:r>
          </a:p>
        </p:txBody>
      </p:sp>
      <p:sp>
        <p:nvSpPr>
          <p:cNvPr id="6" name="Rechteck 5"/>
          <p:cNvSpPr/>
          <p:nvPr/>
        </p:nvSpPr>
        <p:spPr>
          <a:xfrm>
            <a:off x="467544" y="1556792"/>
            <a:ext cx="81369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1. Realschulabschluss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1988840"/>
            <a:ext cx="8136904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2. </a:t>
            </a:r>
            <a:r>
              <a:rPr lang="de-DE" sz="2600" dirty="0">
                <a:solidFill>
                  <a:schemeClr val="tx1"/>
                </a:solidFill>
              </a:rPr>
              <a:t>Notendurchschnitt von mindestens</a:t>
            </a:r>
          </a:p>
          <a:p>
            <a:r>
              <a:rPr lang="de-DE" sz="2600" dirty="0">
                <a:solidFill>
                  <a:schemeClr val="tx1"/>
                </a:solidFill>
              </a:rPr>
              <a:t>    * 2,3 in den Kernfächern (Deu, Ma, En)bei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mind. Note 4 und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437112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Berechtigung zum Besuch der </a:t>
            </a:r>
            <a:br>
              <a:rPr lang="de-DE" sz="26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 gymnasialen Oberstufe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3140968"/>
            <a:ext cx="8064896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2600" dirty="0">
                <a:solidFill>
                  <a:schemeClr val="tx1"/>
                </a:solidFill>
              </a:rPr>
              <a:t>   * 2,7 in den sonstigen versetzungs-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relevanten Fächern bei max. zweimal 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       Note 5, sonst mind. Note 4 </a:t>
            </a: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8" grpId="0" build="p" animBg="1"/>
      <p:bldP spid="9" grpId="0" uiExpand="1" build="p" animBg="1"/>
      <p:bldP spid="10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8058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Abschlüsse - HSA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de-DE" sz="3200" u="sng" dirty="0"/>
          </a:p>
          <a:p>
            <a:pPr>
              <a:buNone/>
            </a:pPr>
            <a:endParaRPr lang="de-DE" sz="3200" u="sng" dirty="0"/>
          </a:p>
          <a:p>
            <a:pPr>
              <a:buNone/>
            </a:pPr>
            <a:endParaRPr lang="de-DE" sz="3200" u="sng" dirty="0"/>
          </a:p>
          <a:p>
            <a:pPr>
              <a:buNone/>
            </a:pPr>
            <a:endParaRPr lang="de-DE" sz="3200" u="sng" dirty="0"/>
          </a:p>
          <a:p>
            <a:pPr>
              <a:buNone/>
            </a:pP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/>
              <a:t>       </a:t>
            </a:r>
          </a:p>
          <a:p>
            <a:pPr>
              <a:buNone/>
            </a:pPr>
            <a:endParaRPr lang="de-DE" sz="2600" dirty="0"/>
          </a:p>
          <a:p>
            <a:pPr>
              <a:buNone/>
            </a:pPr>
            <a:endParaRPr lang="de-DE" sz="2600" dirty="0"/>
          </a:p>
          <a:p>
            <a:pPr>
              <a:buNone/>
            </a:pP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/>
              <a:t> </a:t>
            </a:r>
          </a:p>
          <a:p>
            <a:pPr>
              <a:buNone/>
            </a:pPr>
            <a:endParaRPr lang="de-DE" sz="2600" dirty="0"/>
          </a:p>
          <a:p>
            <a:pPr>
              <a:buNone/>
            </a:pPr>
            <a:endParaRPr lang="de-DE" sz="2600" dirty="0"/>
          </a:p>
          <a:p>
            <a:pPr>
              <a:buNone/>
            </a:pPr>
            <a:endParaRPr lang="de-DE" sz="2600" dirty="0"/>
          </a:p>
          <a:p>
            <a:pPr>
              <a:buNone/>
            </a:pP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/>
              <a:t>       </a:t>
            </a: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endParaRPr lang="de-DE" sz="2600" dirty="0">
              <a:sym typeface="Wingdings" pitchFamily="2" charset="2"/>
            </a:endParaRPr>
          </a:p>
          <a:p>
            <a:pPr>
              <a:buNone/>
            </a:pPr>
            <a:r>
              <a:rPr lang="de-DE" sz="2600" dirty="0">
                <a:sym typeface="Wingdings" pitchFamily="2" charset="2"/>
              </a:rPr>
              <a:t>  </a:t>
            </a:r>
            <a:br>
              <a:rPr lang="de-DE" sz="2600" dirty="0">
                <a:sym typeface="Wingdings" pitchFamily="2" charset="2"/>
              </a:rPr>
            </a:br>
            <a:r>
              <a:rPr lang="de-DE" sz="2600" dirty="0">
                <a:sym typeface="Wingdings" pitchFamily="2" charset="2"/>
              </a:rPr>
              <a:t>            </a:t>
            </a:r>
            <a:endParaRPr lang="de-DE" sz="1700" dirty="0"/>
          </a:p>
          <a:p>
            <a:pPr>
              <a:buNone/>
            </a:pPr>
            <a:r>
              <a:rPr lang="de-DE" sz="3000" dirty="0"/>
              <a:t>      </a:t>
            </a:r>
            <a:endParaRPr lang="de-DE" sz="2400" dirty="0"/>
          </a:p>
          <a:p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539552" y="404664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u="sng" dirty="0">
                <a:solidFill>
                  <a:schemeClr val="tx1"/>
                </a:solidFill>
              </a:rPr>
              <a:t>3. Hauptschulabschluss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1052736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wenn keine Versetzung g</a:t>
            </a:r>
            <a:r>
              <a:rPr lang="de-DE" sz="2700" dirty="0">
                <a:solidFill>
                  <a:schemeClr val="tx1"/>
                </a:solidFill>
              </a:rPr>
              <a:t>emäß der </a:t>
            </a:r>
            <a:br>
              <a:rPr lang="de-DE" sz="2700" dirty="0">
                <a:solidFill>
                  <a:schemeClr val="tx1"/>
                </a:solidFill>
              </a:rPr>
            </a:br>
            <a:r>
              <a:rPr lang="de-DE" sz="2700" dirty="0">
                <a:solidFill>
                  <a:schemeClr val="tx1"/>
                </a:solidFill>
              </a:rPr>
              <a:t>  Versetzungsverordnung erfolgt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1844824"/>
            <a:ext cx="81369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2600" dirty="0">
                <a:solidFill>
                  <a:schemeClr val="tx1"/>
                </a:solidFill>
              </a:rPr>
              <a:t> Realschulabschluss wurde nicht erreicht</a:t>
            </a:r>
          </a:p>
        </p:txBody>
      </p:sp>
      <p:sp>
        <p:nvSpPr>
          <p:cNvPr id="7" name="Rechteck 6"/>
          <p:cNvSpPr/>
          <p:nvPr/>
        </p:nvSpPr>
        <p:spPr>
          <a:xfrm>
            <a:off x="539552" y="2420888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de-DE" sz="2600" dirty="0">
                <a:solidFill>
                  <a:schemeClr val="tx1"/>
                </a:solidFill>
              </a:rPr>
              <a:t>Hauptschulabschluss</a:t>
            </a:r>
          </a:p>
        </p:txBody>
      </p:sp>
      <p:sp>
        <p:nvSpPr>
          <p:cNvPr id="8" name="Rechteck 7"/>
          <p:cNvSpPr/>
          <p:nvPr/>
        </p:nvSpPr>
        <p:spPr>
          <a:xfrm>
            <a:off x="539552" y="3068960"/>
            <a:ext cx="81369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de-DE" sz="2400" dirty="0">
                <a:solidFill>
                  <a:schemeClr val="tx1"/>
                </a:solidFill>
              </a:rPr>
              <a:t>    * mit der Versetzung in die 10. Klasse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  wurde der Hauptschulabschluss erreicht </a:t>
            </a:r>
          </a:p>
        </p:txBody>
      </p:sp>
      <p:sp>
        <p:nvSpPr>
          <p:cNvPr id="10" name="Rechteck 9"/>
          <p:cNvSpPr/>
          <p:nvPr/>
        </p:nvSpPr>
        <p:spPr>
          <a:xfrm>
            <a:off x="611560" y="4581128"/>
            <a:ext cx="8064896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</a:rPr>
              <a:t>   </a:t>
            </a:r>
            <a:r>
              <a:rPr lang="de-DE" sz="2400" dirty="0">
                <a:solidFill>
                  <a:schemeClr val="tx1"/>
                </a:solidFill>
              </a:rPr>
              <a:t>* Abgangszeugnis mit den erreichten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  Leistungen der 10. Klasse</a:t>
            </a:r>
          </a:p>
        </p:txBody>
      </p:sp>
      <p:sp>
        <p:nvSpPr>
          <p:cNvPr id="11" name="Rechteck 10"/>
          <p:cNvSpPr/>
          <p:nvPr/>
        </p:nvSpPr>
        <p:spPr>
          <a:xfrm>
            <a:off x="539552" y="3789040"/>
            <a:ext cx="81369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sz="2600" dirty="0">
                <a:solidFill>
                  <a:schemeClr val="tx1"/>
                </a:solidFill>
              </a:rPr>
              <a:t>    </a:t>
            </a:r>
            <a:r>
              <a:rPr lang="de-DE" sz="2400" dirty="0">
                <a:solidFill>
                  <a:schemeClr val="tx1"/>
                </a:solidFill>
              </a:rPr>
              <a:t>* Abschlusszeugnis mit den Noten der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   9. Klasse</a:t>
            </a:r>
          </a:p>
        </p:txBody>
      </p:sp>
    </p:spTree>
    <p:extLst>
      <p:ext uri="{BB962C8B-B14F-4D97-AF65-F5344CB8AC3E}">
        <p14:creationId xmlns:p14="http://schemas.microsoft.com/office/powerpoint/2010/main" val="724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10" grpId="0" uiExpand="1" build="p" animBg="1"/>
      <p:bldP spid="11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31472"/>
            <a:ext cx="8183880" cy="87784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Zeugnisübergabe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/>
              <a:t> </a:t>
            </a:r>
            <a:endParaRPr lang="de-DE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 </a:t>
            </a:r>
          </a:p>
          <a:p>
            <a:pPr marL="0" indent="0" algn="ctr">
              <a:buNone/>
            </a:pPr>
            <a:r>
              <a:rPr lang="de-DE" b="1" dirty="0"/>
              <a:t>   </a:t>
            </a:r>
            <a:endParaRPr lang="de-DE" dirty="0"/>
          </a:p>
          <a:p>
            <a:endParaRPr lang="de-DE" dirty="0"/>
          </a:p>
        </p:txBody>
      </p:sp>
      <p:pic>
        <p:nvPicPr>
          <p:cNvPr id="4" name="Bild 4" descr="G0403114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0828"/>
            <a:ext cx="280831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539552" y="548680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2800" b="1" dirty="0">
                <a:solidFill>
                  <a:schemeClr val="tx1"/>
                </a:solidFill>
              </a:rPr>
              <a:t>Übergabe der Abschlusszeugnisse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124744"/>
            <a:ext cx="813690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sym typeface="Wingdings" pitchFamily="2" charset="2"/>
              </a:rPr>
              <a:t> im </a:t>
            </a:r>
            <a:r>
              <a:rPr lang="de-DE" sz="2800" b="1" dirty="0">
                <a:solidFill>
                  <a:schemeClr val="tx1"/>
                </a:solidFill>
              </a:rPr>
              <a:t>feierlichen Rahmen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9552" y="2784348"/>
            <a:ext cx="4320480" cy="5692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</a:rPr>
              <a:t>um die Mittagszeit</a:t>
            </a:r>
            <a:r>
              <a:rPr lang="de-DE" sz="2800" b="1" dirty="0"/>
              <a:t> </a:t>
            </a:r>
            <a:r>
              <a:rPr lang="de-DE" sz="2800" b="1" dirty="0">
                <a:solidFill>
                  <a:schemeClr val="tx1"/>
                </a:solidFill>
              </a:rPr>
              <a:t> 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9552" y="1844824"/>
            <a:ext cx="4320480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</a:rPr>
              <a:t>in der Regel an einem Freitag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43581" y="3465004"/>
            <a:ext cx="432048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</a:rPr>
              <a:t>im Havelberger Dom</a:t>
            </a:r>
            <a:endParaRPr lang="de-DE" sz="2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814C7D6-4552-4AD3-87D3-FDAD3C6E8F7F}"/>
              </a:ext>
            </a:extLst>
          </p:cNvPr>
          <p:cNvSpPr/>
          <p:nvPr/>
        </p:nvSpPr>
        <p:spPr>
          <a:xfrm>
            <a:off x="502920" y="4221088"/>
            <a:ext cx="6085304" cy="10732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(Schriftliche Einladungen dazu erhalten  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  die Schüler nach der letzten 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  mündlichen Prüfung.)</a:t>
            </a:r>
          </a:p>
        </p:txBody>
      </p:sp>
    </p:spTree>
    <p:extLst>
      <p:ext uri="{BB962C8B-B14F-4D97-AF65-F5344CB8AC3E}">
        <p14:creationId xmlns:p14="http://schemas.microsoft.com/office/powerpoint/2010/main" val="13467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3600400" cy="19876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000" dirty="0"/>
              <a:t>Formblatt:  Nichtzulassung zur schriftlichen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395536" y="332656"/>
            <a:ext cx="8183880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D62658-C5CA-4F6E-B73F-2CDD18EE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86628"/>
            <a:ext cx="4223440" cy="62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 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442512" y="908720"/>
            <a:ext cx="8136904" cy="31683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 </a:t>
            </a:r>
            <a:r>
              <a:rPr lang="de-DE" sz="2400" dirty="0">
                <a:solidFill>
                  <a:schemeClr val="tx1"/>
                </a:solidFill>
              </a:rPr>
              <a:t> ca. 1 Woche vor den schriftlichen Prüfungen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</a:t>
            </a:r>
            <a:r>
              <a:rPr lang="de-DE" dirty="0">
                <a:solidFill>
                  <a:schemeClr val="tx1"/>
                </a:solidFill>
              </a:rPr>
              <a:t>(genauer Termin: siehe Terminplan für das aktuelle Schuljahr)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   </a:t>
            </a:r>
          </a:p>
          <a:p>
            <a:r>
              <a:rPr lang="de-DE" sz="2400" dirty="0">
                <a:solidFill>
                  <a:schemeClr val="tx1"/>
                </a:solidFill>
              </a:rPr>
              <a:t>       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sz="2400" dirty="0">
                <a:solidFill>
                  <a:schemeClr val="tx1"/>
                </a:solidFill>
              </a:rPr>
              <a:t>Intensivvorbereitung auf die schriftlichen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 Prüfungen nach gesondertem Plan          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(täglich 3 bis 4 Stunden im Kernfachbereich)</a:t>
            </a:r>
          </a:p>
        </p:txBody>
      </p:sp>
    </p:spTree>
    <p:extLst>
      <p:ext uri="{BB962C8B-B14F-4D97-AF65-F5344CB8AC3E}">
        <p14:creationId xmlns:p14="http://schemas.microsoft.com/office/powerpoint/2010/main" val="41082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08912" cy="11658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Schriftliche Abschlussprüfungen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 anchor="ctr"/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 </a:t>
            </a:r>
          </a:p>
          <a:p>
            <a:pPr marL="2743200" lvl="6" indent="0">
              <a:buNone/>
            </a:pPr>
            <a:endParaRPr lang="de-DE" sz="3200" dirty="0"/>
          </a:p>
        </p:txBody>
      </p:sp>
      <p:sp>
        <p:nvSpPr>
          <p:cNvPr id="4" name="Rechteck 3"/>
          <p:cNvSpPr/>
          <p:nvPr/>
        </p:nvSpPr>
        <p:spPr>
          <a:xfrm>
            <a:off x="468245" y="570039"/>
            <a:ext cx="820891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</a:t>
            </a:r>
            <a:r>
              <a:rPr lang="de-DE" sz="3200" b="1" dirty="0">
                <a:solidFill>
                  <a:schemeClr val="tx1"/>
                </a:solidFill>
              </a:rPr>
              <a:t>Termine</a:t>
            </a:r>
            <a:r>
              <a:rPr lang="de-DE" sz="2800" b="1" dirty="0">
                <a:solidFill>
                  <a:schemeClr val="tx1"/>
                </a:solidFill>
              </a:rPr>
              <a:t>: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55028" y="1290119"/>
            <a:ext cx="8208912" cy="10133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April/Mai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(genaue Termine: siehe Terminplan für das aktuelle Schuljahr)    </a:t>
            </a: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8408" y="2924944"/>
            <a:ext cx="777686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in der Regel - Mittwoch</a:t>
            </a:r>
            <a:r>
              <a:rPr lang="de-DE" sz="3200" dirty="0">
                <a:solidFill>
                  <a:schemeClr val="tx1"/>
                </a:solidFill>
              </a:rPr>
              <a:t>   Englisch</a:t>
            </a:r>
          </a:p>
        </p:txBody>
      </p:sp>
      <p:sp>
        <p:nvSpPr>
          <p:cNvPr id="10" name="Rechteck 9"/>
          <p:cNvSpPr/>
          <p:nvPr/>
        </p:nvSpPr>
        <p:spPr>
          <a:xfrm>
            <a:off x="455028" y="4062489"/>
            <a:ext cx="820891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dazwischen (</a:t>
            </a:r>
            <a:r>
              <a:rPr lang="de-DE" sz="2200" dirty="0" err="1">
                <a:solidFill>
                  <a:schemeClr val="tx1"/>
                </a:solidFill>
              </a:rPr>
              <a:t>i.d</a:t>
            </a:r>
            <a:r>
              <a:rPr lang="de-DE" sz="2200" dirty="0">
                <a:solidFill>
                  <a:schemeClr val="tx1"/>
                </a:solidFill>
              </a:rPr>
              <a:t>. R. Di und Do)</a:t>
            </a:r>
            <a:r>
              <a:rPr lang="de-DE" sz="3200" dirty="0">
                <a:solidFill>
                  <a:schemeClr val="tx1"/>
                </a:solidFill>
              </a:rPr>
              <a:t> unterrichtsfrei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B3B8CA-0E23-45E4-8A86-CAA2645589C6}"/>
              </a:ext>
            </a:extLst>
          </p:cNvPr>
          <p:cNvSpPr/>
          <p:nvPr/>
        </p:nvSpPr>
        <p:spPr>
          <a:xfrm>
            <a:off x="455028" y="2431567"/>
            <a:ext cx="820891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in der Regel - Montag</a:t>
            </a:r>
            <a:r>
              <a:rPr lang="de-DE" sz="3200" dirty="0">
                <a:solidFill>
                  <a:schemeClr val="tx1"/>
                </a:solidFill>
              </a:rPr>
              <a:t>     Deutsch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3CB95D-9B08-4FB6-9AB1-DDA72A00C968}"/>
              </a:ext>
            </a:extLst>
          </p:cNvPr>
          <p:cNvSpPr/>
          <p:nvPr/>
        </p:nvSpPr>
        <p:spPr>
          <a:xfrm>
            <a:off x="468120" y="3455022"/>
            <a:ext cx="803817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  in der Regel - Freitag</a:t>
            </a:r>
            <a:r>
              <a:rPr lang="de-DE" sz="3200" dirty="0">
                <a:solidFill>
                  <a:schemeClr val="tx1"/>
                </a:solidFill>
              </a:rPr>
              <a:t>     Mathematik</a:t>
            </a:r>
          </a:p>
        </p:txBody>
      </p:sp>
    </p:spTree>
    <p:extLst>
      <p:ext uri="{BB962C8B-B14F-4D97-AF65-F5344CB8AC3E}">
        <p14:creationId xmlns:p14="http://schemas.microsoft.com/office/powerpoint/2010/main" val="13443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  <p:bldP spid="10" grpId="0" uiExpand="1" build="p" animBg="1"/>
      <p:bldP spid="11" grpId="0" build="p" animBg="1"/>
      <p:bldP spid="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3800" dirty="0"/>
              <a:t>Prüfungsdauer </a:t>
            </a:r>
            <a:r>
              <a:rPr lang="de-DE" sz="2400" dirty="0"/>
              <a:t>(plus </a:t>
            </a:r>
            <a:r>
              <a:rPr lang="de-DE" sz="2400"/>
              <a:t>Einlesezeit</a:t>
            </a:r>
            <a:r>
              <a:rPr lang="de-DE" sz="24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763688" y="764704"/>
            <a:ext cx="511256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Deutsch		210 min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63688" y="1628800"/>
            <a:ext cx="511256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 Englisch		150 min</a:t>
            </a:r>
          </a:p>
        </p:txBody>
      </p:sp>
      <p:sp>
        <p:nvSpPr>
          <p:cNvPr id="7" name="Rechteck 6"/>
          <p:cNvSpPr/>
          <p:nvPr/>
        </p:nvSpPr>
        <p:spPr>
          <a:xfrm>
            <a:off x="1763688" y="2564904"/>
            <a:ext cx="511256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 Mathematik	180 min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5040560" cy="146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7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893" y="4797152"/>
            <a:ext cx="8136904" cy="12241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Durchführung der schriftlichen 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4104456"/>
          </a:xfrm>
        </p:spPr>
        <p:txBody>
          <a:bodyPr>
            <a:normAutofit fontScale="850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5544616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Alle Schülerinnen und Schüler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finden sich 7:30 Uhr in der Aula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ein.</a:t>
            </a:r>
          </a:p>
        </p:txBody>
      </p:sp>
      <p:sp>
        <p:nvSpPr>
          <p:cNvPr id="6" name="Rechteck 5"/>
          <p:cNvSpPr/>
          <p:nvPr/>
        </p:nvSpPr>
        <p:spPr>
          <a:xfrm>
            <a:off x="467544" y="1700808"/>
            <a:ext cx="5544616" cy="1512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 D</a:t>
            </a:r>
            <a:r>
              <a:rPr lang="de-DE" sz="2400" dirty="0">
                <a:solidFill>
                  <a:schemeClr val="tx1"/>
                </a:solidFill>
              </a:rPr>
              <a:t>ie Vorsitzende der Prüfungs-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kommission führt eine Belehrung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über Täuschungshandlungen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durch. </a:t>
            </a:r>
          </a:p>
        </p:txBody>
      </p:sp>
      <p:sp>
        <p:nvSpPr>
          <p:cNvPr id="7" name="Rechteck 6"/>
          <p:cNvSpPr/>
          <p:nvPr/>
        </p:nvSpPr>
        <p:spPr>
          <a:xfrm>
            <a:off x="467544" y="3356992"/>
            <a:ext cx="5544616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Die Schülerinnen und Schüler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werden über das Benutzen der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erlaubten Hilfsmittel informiert.  </a:t>
            </a:r>
          </a:p>
        </p:txBody>
      </p:sp>
      <p:pic>
        <p:nvPicPr>
          <p:cNvPr id="8" name="Bild 6" descr="G040312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37626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5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19256" cy="1051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de-DE" sz="3800" dirty="0"/>
              <a:t>Durchführung der schriftlichen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183880" cy="4032448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2132856"/>
            <a:ext cx="8208912" cy="1584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Durch die prüfende Lehrkraft werden die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Umschläge mit den landeszentralen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Prüfungsaufgaben in Gegenwart der Prüflinge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geöffnet.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764704"/>
            <a:ext cx="8208912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Die Prüflinge werden gefragt, ob sie sich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gesundheitlich in der Lage fühlen, die Prüfung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abzulegen.</a:t>
            </a:r>
          </a:p>
        </p:txBody>
      </p:sp>
      <p:sp>
        <p:nvSpPr>
          <p:cNvPr id="6" name="Rechteck 5"/>
          <p:cNvSpPr/>
          <p:nvPr/>
        </p:nvSpPr>
        <p:spPr>
          <a:xfrm>
            <a:off x="467544" y="3861048"/>
            <a:ext cx="8208912" cy="855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 Durch die prüfende Lehrkraft wird ein Protokoll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erstellt.</a:t>
            </a:r>
          </a:p>
        </p:txBody>
      </p:sp>
    </p:spTree>
    <p:extLst>
      <p:ext uri="{BB962C8B-B14F-4D97-AF65-F5344CB8AC3E}">
        <p14:creationId xmlns:p14="http://schemas.microsoft.com/office/powerpoint/2010/main" val="30715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6|0.4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1741</Words>
  <Application>Microsoft Office PowerPoint</Application>
  <PresentationFormat>Bildschirmpräsentation (4:3)</PresentationFormat>
  <Paragraphs>336</Paragraphs>
  <Slides>33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Verdana</vt:lpstr>
      <vt:lpstr>Wingdings</vt:lpstr>
      <vt:lpstr>Wingdings 2</vt:lpstr>
      <vt:lpstr>Ganymed</vt:lpstr>
      <vt:lpstr> </vt:lpstr>
      <vt:lpstr>Zulassung zur  schriftlichen Abschlussprüfung</vt:lpstr>
      <vt:lpstr>Nichtzulassung zur schriftlichen Prüfung</vt:lpstr>
      <vt:lpstr>Formblatt:  Nichtzulassung zur schriftlichen Prüfung</vt:lpstr>
      <vt:lpstr> Termine</vt:lpstr>
      <vt:lpstr>Schriftliche Abschlussprüfungen</vt:lpstr>
      <vt:lpstr>Prüfungsdauer (plus Einlesezeit)</vt:lpstr>
      <vt:lpstr>Durchführung der schriftlichen Prüfungen</vt:lpstr>
      <vt:lpstr>Durchführung der schriftlichen Prüfung</vt:lpstr>
      <vt:lpstr>Korrektur der schriftlichen Prüfungen</vt:lpstr>
      <vt:lpstr> Gesamtnote (in Kernfächern)</vt:lpstr>
      <vt:lpstr> Termine</vt:lpstr>
      <vt:lpstr> Termine</vt:lpstr>
      <vt:lpstr>Formblatt 1: Mitteilung der Jahres-, Prüfungs- und Gesamtnoten in den Kernfächer sowie der Jahresnoten in den sonstigen  Fächern</vt:lpstr>
      <vt:lpstr>Formblatt 2:  Nichtzulassung zur mündlichen Prüfung</vt:lpstr>
      <vt:lpstr>Nichtzulassung zur mündlichen Prüfung</vt:lpstr>
      <vt:lpstr>Formblatt 3:  Anmeldung zur mündlichen Prüfung in den sonstigen versetzungs- relevanten Fächern und zum freiwilligen Ablegen einer Zusatzprüfung in bis zu 2 Kernfächern</vt:lpstr>
      <vt:lpstr>Wahl der Fächer zu den mündlichen Prüfungen</vt:lpstr>
      <vt:lpstr>Zusatzprüfungen</vt:lpstr>
      <vt:lpstr> Termine</vt:lpstr>
      <vt:lpstr>weitere Termine</vt:lpstr>
      <vt:lpstr>Termine für die mündlichen Prüfungen</vt:lpstr>
      <vt:lpstr>Vorbereitung der  mündlichen Prüfung</vt:lpstr>
      <vt:lpstr>Durchführung der mündlichen Prüfung</vt:lpstr>
      <vt:lpstr>Durchführung der mündlichen Prüfung</vt:lpstr>
      <vt:lpstr> Gesamtnote</vt:lpstr>
      <vt:lpstr>Gesamtnote bei Ablegen einer Zusatzprüfung </vt:lpstr>
      <vt:lpstr>Rechtsbehelf</vt:lpstr>
      <vt:lpstr>Nichterreichen  des Realschul-abschlusses</vt:lpstr>
      <vt:lpstr>Abschlüsse - RSA</vt:lpstr>
      <vt:lpstr>Abschlüsse – erweiterter RSA</vt:lpstr>
      <vt:lpstr>Abschlüsse - HSA</vt:lpstr>
      <vt:lpstr>Zeugnisübergabe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Abschlussprüfungen zum Erwerb des Realschulabschlusses  und des  erweiterten Realschulabschlusses</dc:title>
  <dc:creator>KerstinM</dc:creator>
  <cp:lastModifiedBy>skshvsl1@schulnetz.lksdl</cp:lastModifiedBy>
  <cp:revision>156</cp:revision>
  <dcterms:created xsi:type="dcterms:W3CDTF">2014-02-24T20:21:09Z</dcterms:created>
  <dcterms:modified xsi:type="dcterms:W3CDTF">2024-11-26T12:17:22Z</dcterms:modified>
</cp:coreProperties>
</file>