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86" r:id="rId3"/>
    <p:sldId id="267" r:id="rId4"/>
    <p:sldId id="278" r:id="rId5"/>
    <p:sldId id="279" r:id="rId6"/>
    <p:sldId id="272" r:id="rId7"/>
    <p:sldId id="282" r:id="rId8"/>
    <p:sldId id="260" r:id="rId9"/>
    <p:sldId id="275" r:id="rId10"/>
    <p:sldId id="276" r:id="rId11"/>
    <p:sldId id="284" r:id="rId12"/>
    <p:sldId id="285" r:id="rId13"/>
    <p:sldId id="280" r:id="rId14"/>
    <p:sldId id="268" r:id="rId1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30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20183-C6AB-4DC9-A416-272D02D30DB7}" type="datetimeFigureOut">
              <a:rPr lang="de-DE" smtClean="0"/>
              <a:pPr/>
              <a:t>05.02.2025</a:t>
            </a:fld>
            <a:endParaRPr lang="de-DE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E84F-8B82-4731-A25C-CCAE7048030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20183-C6AB-4DC9-A416-272D02D30DB7}" type="datetimeFigureOut">
              <a:rPr lang="de-DE" smtClean="0"/>
              <a:pPr/>
              <a:t>05.02.2025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E84F-8B82-4731-A25C-CCAE7048030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20183-C6AB-4DC9-A416-272D02D30DB7}" type="datetimeFigureOut">
              <a:rPr lang="de-DE" smtClean="0"/>
              <a:pPr/>
              <a:t>05.02.2025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E84F-8B82-4731-A25C-CCAE7048030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20183-C6AB-4DC9-A416-272D02D30DB7}" type="datetimeFigureOut">
              <a:rPr lang="de-DE" smtClean="0"/>
              <a:pPr/>
              <a:t>05.02.2025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E84F-8B82-4731-A25C-CCAE7048030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20183-C6AB-4DC9-A416-272D02D30DB7}" type="datetimeFigureOut">
              <a:rPr lang="de-DE" smtClean="0"/>
              <a:pPr/>
              <a:t>05.02.2025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E84F-8B82-4731-A25C-CCAE7048030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20183-C6AB-4DC9-A416-272D02D30DB7}" type="datetimeFigureOut">
              <a:rPr lang="de-DE" smtClean="0"/>
              <a:pPr/>
              <a:t>05.02.2025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E84F-8B82-4731-A25C-CCAE7048030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20183-C6AB-4DC9-A416-272D02D30DB7}" type="datetimeFigureOut">
              <a:rPr lang="de-DE" smtClean="0"/>
              <a:pPr/>
              <a:t>05.02.2025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E84F-8B82-4731-A25C-CCAE7048030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20183-C6AB-4DC9-A416-272D02D30DB7}" type="datetimeFigureOut">
              <a:rPr lang="de-DE" smtClean="0"/>
              <a:pPr/>
              <a:t>05.02.2025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E84F-8B82-4731-A25C-CCAE7048030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20183-C6AB-4DC9-A416-272D02D30DB7}" type="datetimeFigureOut">
              <a:rPr lang="de-DE" smtClean="0"/>
              <a:pPr/>
              <a:t>05.02.2025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E84F-8B82-4731-A25C-CCAE7048030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20183-C6AB-4DC9-A416-272D02D30DB7}" type="datetimeFigureOut">
              <a:rPr lang="de-DE" smtClean="0"/>
              <a:pPr/>
              <a:t>05.02.2025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E84F-8B82-4731-A25C-CCAE7048030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ine Ecke des Rechtecks schneiden und abrunde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winkliges Dreiec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20183-C6AB-4DC9-A416-272D02D30DB7}" type="datetimeFigureOut">
              <a:rPr lang="de-DE" smtClean="0"/>
              <a:pPr/>
              <a:t>05.02.2025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BC6E84F-8B82-4731-A25C-CCAE70480300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10" name="Freihand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ihand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ihand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0" name="Textplatzhalt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720183-C6AB-4DC9-A416-272D02D30DB7}" type="datetimeFigureOut">
              <a:rPr lang="de-DE" smtClean="0"/>
              <a:pPr/>
              <a:t>05.02.2025</a:t>
            </a:fld>
            <a:endParaRPr lang="de-DE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C6E84F-8B82-4731-A25C-CCAE70480300}" type="slidenum">
              <a:rPr lang="de-DE" smtClean="0"/>
              <a:pPr/>
              <a:t>‹Nr.›</a:t>
            </a:fld>
            <a:endParaRPr lang="de-DE"/>
          </a:p>
        </p:txBody>
      </p:sp>
      <p:grpSp>
        <p:nvGrpSpPr>
          <p:cNvPr id="2" name="Gruppieren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ihand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ihand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checker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funclipart.de/cliparts/schule/g040311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funclipart.de/cliparts/schule/g0403127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915816" y="260648"/>
            <a:ext cx="2880320" cy="3240360"/>
          </a:xfr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467544" y="3573016"/>
            <a:ext cx="8208912" cy="2808312"/>
          </a:xfrm>
          <a:solidFill>
            <a:schemeClr val="bg2">
              <a:lumMod val="50000"/>
            </a:schemeClr>
          </a:solidFill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de-DE" sz="3200" b="1" dirty="0" smtClean="0">
                <a:solidFill>
                  <a:schemeClr val="bg1"/>
                </a:solidFill>
              </a:rPr>
              <a:t>Abschlüsse nach der 9. Klasse  </a:t>
            </a:r>
            <a:br>
              <a:rPr lang="de-DE" sz="3200" b="1" dirty="0" smtClean="0">
                <a:solidFill>
                  <a:schemeClr val="bg1"/>
                </a:solidFill>
              </a:rPr>
            </a:br>
            <a:r>
              <a:rPr lang="de-DE" sz="3200" b="1" dirty="0" smtClean="0">
                <a:solidFill>
                  <a:schemeClr val="bg1"/>
                </a:solidFill>
              </a:rPr>
              <a:t>und </a:t>
            </a:r>
            <a:br>
              <a:rPr lang="de-DE" sz="3200" b="1" dirty="0" smtClean="0">
                <a:solidFill>
                  <a:schemeClr val="bg1"/>
                </a:solidFill>
              </a:rPr>
            </a:br>
            <a:r>
              <a:rPr lang="de-DE" sz="3200" b="1" dirty="0" smtClean="0">
                <a:solidFill>
                  <a:schemeClr val="bg1"/>
                </a:solidFill>
              </a:rPr>
              <a:t>Besondere Leistungsfeststellung </a:t>
            </a:r>
            <a:br>
              <a:rPr lang="de-DE" sz="3200" b="1" dirty="0" smtClean="0">
                <a:solidFill>
                  <a:schemeClr val="bg1"/>
                </a:solidFill>
              </a:rPr>
            </a:br>
            <a:r>
              <a:rPr lang="de-DE" sz="3200" b="1" dirty="0" smtClean="0">
                <a:solidFill>
                  <a:schemeClr val="bg1"/>
                </a:solidFill>
              </a:rPr>
              <a:t>zum </a:t>
            </a:r>
            <a:r>
              <a:rPr lang="de-DE" sz="3200" b="1" dirty="0">
                <a:solidFill>
                  <a:schemeClr val="bg1"/>
                </a:solidFill>
              </a:rPr>
              <a:t>Erwerb des </a:t>
            </a:r>
            <a:r>
              <a:rPr lang="de-DE" sz="3200" b="1" dirty="0" smtClean="0">
                <a:solidFill>
                  <a:schemeClr val="bg1"/>
                </a:solidFill>
              </a:rPr>
              <a:t>qualifizierten  Hauptschulabschlusses</a:t>
            </a:r>
            <a:endParaRPr lang="de-DE" sz="3200" b="1" dirty="0">
              <a:solidFill>
                <a:schemeClr val="bg1"/>
              </a:solidFill>
            </a:endParaRPr>
          </a:p>
        </p:txBody>
      </p:sp>
      <p:pic>
        <p:nvPicPr>
          <p:cNvPr id="1027" name="Picture 3" descr="C:\Users\KerstinM\Desktop\Schule\Wappen\Schulwappe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60648"/>
            <a:ext cx="2926787" cy="3278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7105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dirty="0" smtClean="0"/>
              <a:t>	</a:t>
            </a:r>
          </a:p>
          <a:p>
            <a:pPr marL="347472" lvl="1" indent="0">
              <a:buNone/>
            </a:pPr>
            <a:r>
              <a:rPr lang="de-DE" sz="2800" dirty="0" smtClean="0"/>
              <a:t>	</a:t>
            </a:r>
          </a:p>
          <a:p>
            <a:pPr marL="347472" lvl="1" indent="0">
              <a:buNone/>
            </a:pPr>
            <a:endParaRPr lang="de-DE" sz="2800" dirty="0" smtClean="0"/>
          </a:p>
          <a:p>
            <a:pPr marL="347472" lvl="1" indent="0">
              <a:buNone/>
            </a:pPr>
            <a:endParaRPr lang="de-DE" sz="2800" dirty="0" smtClean="0"/>
          </a:p>
          <a:p>
            <a:pPr marL="347472" lvl="1" indent="0">
              <a:buNone/>
            </a:pPr>
            <a:endParaRPr lang="de-DE" sz="2800" dirty="0" smtClean="0"/>
          </a:p>
          <a:p>
            <a:pPr marL="347472" lvl="1" indent="0">
              <a:buNone/>
            </a:pPr>
            <a:endParaRPr lang="de-DE" sz="2800" dirty="0" smtClean="0"/>
          </a:p>
        </p:txBody>
      </p:sp>
      <p:sp>
        <p:nvSpPr>
          <p:cNvPr id="5" name="Rechteck 4"/>
          <p:cNvSpPr/>
          <p:nvPr/>
        </p:nvSpPr>
        <p:spPr>
          <a:xfrm>
            <a:off x="467544" y="2924944"/>
            <a:ext cx="8136904" cy="6480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  <a:sym typeface="Wingdings" pitchFamily="2" charset="2"/>
              </a:rPr>
              <a:t>    = (Jahresnote + </a:t>
            </a:r>
            <a:r>
              <a:rPr lang="de-DE" sz="2800" dirty="0" err="1" smtClean="0">
                <a:solidFill>
                  <a:schemeClr val="tx1"/>
                </a:solidFill>
                <a:sym typeface="Wingdings" pitchFamily="2" charset="2"/>
              </a:rPr>
              <a:t>bLf</a:t>
            </a:r>
            <a:r>
              <a:rPr lang="de-DE" sz="2800" dirty="0" smtClean="0">
                <a:solidFill>
                  <a:schemeClr val="tx1"/>
                </a:solidFill>
                <a:sym typeface="Wingdings" pitchFamily="2" charset="2"/>
              </a:rPr>
              <a:t>-Note) : 2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67544" y="3933056"/>
            <a:ext cx="8136904" cy="129614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>
              <a:buFont typeface="Arial" pitchFamily="34" charset="0"/>
              <a:buChar char="•"/>
            </a:pPr>
            <a:r>
              <a:rPr lang="de-DE" sz="2800" dirty="0" smtClean="0">
                <a:solidFill>
                  <a:schemeClr val="tx1"/>
                </a:solidFill>
              </a:rPr>
              <a:t> Bei n,5 liegt die Entscheidung im </a:t>
            </a:r>
            <a:br>
              <a:rPr lang="de-DE" sz="2800" dirty="0" smtClean="0">
                <a:solidFill>
                  <a:schemeClr val="tx1"/>
                </a:solidFill>
              </a:rPr>
            </a:br>
            <a:r>
              <a:rPr lang="de-DE" sz="2800" dirty="0" smtClean="0">
                <a:solidFill>
                  <a:schemeClr val="tx1"/>
                </a:solidFill>
              </a:rPr>
              <a:t>  pädagogischen Ermessen des unterrichtenden </a:t>
            </a:r>
            <a:br>
              <a:rPr lang="de-DE" sz="2800" dirty="0" smtClean="0">
                <a:solidFill>
                  <a:schemeClr val="tx1"/>
                </a:solidFill>
              </a:rPr>
            </a:br>
            <a:r>
              <a:rPr lang="de-DE" sz="2800" dirty="0" smtClean="0">
                <a:solidFill>
                  <a:schemeClr val="tx1"/>
                </a:solidFill>
              </a:rPr>
              <a:t>  Fachlehrers.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8" name="Inhaltsplatzhalter 4"/>
          <p:cNvSpPr txBox="1">
            <a:spLocks/>
          </p:cNvSpPr>
          <p:nvPr/>
        </p:nvSpPr>
        <p:spPr>
          <a:xfrm>
            <a:off x="467544" y="5805264"/>
            <a:ext cx="8208912" cy="79208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anchor="ctr">
            <a:noAutofit/>
          </a:bodyPr>
          <a:lstStyle/>
          <a:p>
            <a:pPr lvl="0" algn="ctr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Bildung der Gesamtnote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467544" y="1196752"/>
            <a:ext cx="8136904" cy="136815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sz="2800" dirty="0" smtClean="0">
                <a:solidFill>
                  <a:schemeClr val="tx1"/>
                </a:solidFill>
              </a:rPr>
              <a:t> Die Gesamtnote wird aus dem Durchschnitt der </a:t>
            </a:r>
            <a:br>
              <a:rPr lang="de-DE" sz="2800" dirty="0" smtClean="0">
                <a:solidFill>
                  <a:schemeClr val="tx1"/>
                </a:solidFill>
              </a:rPr>
            </a:br>
            <a:r>
              <a:rPr lang="de-DE" sz="2800" dirty="0" smtClean="0">
                <a:solidFill>
                  <a:schemeClr val="tx1"/>
                </a:solidFill>
              </a:rPr>
              <a:t>  Jahresnote und der Note der besonderen </a:t>
            </a:r>
            <a:br>
              <a:rPr lang="de-DE" sz="2800" dirty="0" smtClean="0">
                <a:solidFill>
                  <a:schemeClr val="tx1"/>
                </a:solidFill>
              </a:rPr>
            </a:br>
            <a:r>
              <a:rPr lang="de-DE" sz="2800" dirty="0" smtClean="0">
                <a:solidFill>
                  <a:schemeClr val="tx1"/>
                </a:solidFill>
              </a:rPr>
              <a:t>  Leistungsfeststellung gebildet.</a:t>
            </a:r>
            <a:endParaRPr lang="de-DE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83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6" grpId="0" build="allAtOnce" animBg="1"/>
      <p:bldP spid="9" grpId="0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467544" y="548680"/>
            <a:ext cx="8183880" cy="4187952"/>
          </a:xfrm>
        </p:spPr>
        <p:txBody>
          <a:bodyPr anchor="ctr"/>
          <a:lstStyle/>
          <a:p>
            <a:pPr marL="0" indent="0">
              <a:buNone/>
            </a:pPr>
            <a:r>
              <a:rPr lang="de-DE" dirty="0" smtClean="0"/>
              <a:t>	</a:t>
            </a:r>
          </a:p>
          <a:p>
            <a:pPr marL="0" indent="0">
              <a:buNone/>
            </a:pP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 smtClean="0"/>
              <a:t> </a:t>
            </a:r>
            <a:endParaRPr lang="de-DE" sz="3200" dirty="0"/>
          </a:p>
          <a:p>
            <a:pPr marL="2743200" lvl="6" indent="0">
              <a:buNone/>
            </a:pPr>
            <a:endParaRPr lang="de-DE" sz="3200" dirty="0" smtClean="0"/>
          </a:p>
        </p:txBody>
      </p:sp>
      <p:sp>
        <p:nvSpPr>
          <p:cNvPr id="5" name="Rechteck 4"/>
          <p:cNvSpPr/>
          <p:nvPr/>
        </p:nvSpPr>
        <p:spPr>
          <a:xfrm>
            <a:off x="467544" y="2780928"/>
            <a:ext cx="8208912" cy="86409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26.05.25            </a:t>
            </a:r>
            <a:r>
              <a:rPr lang="de-DE" sz="2800" dirty="0" smtClean="0">
                <a:solidFill>
                  <a:schemeClr val="tx1"/>
                </a:solidFill>
              </a:rPr>
              <a:t>schriftliche Leistungsfeststellung in        </a:t>
            </a:r>
            <a:br>
              <a:rPr lang="de-DE" sz="2800" dirty="0" smtClean="0">
                <a:solidFill>
                  <a:schemeClr val="tx1"/>
                </a:solidFill>
              </a:rPr>
            </a:br>
            <a:r>
              <a:rPr lang="de-DE" sz="2800" dirty="0" smtClean="0">
                <a:solidFill>
                  <a:schemeClr val="tx1"/>
                </a:solidFill>
              </a:rPr>
              <a:t>                           Deutsch   (150 Minuten)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467544" y="4221088"/>
            <a:ext cx="8208912" cy="86409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28.05.25             </a:t>
            </a:r>
            <a:r>
              <a:rPr lang="de-DE" sz="2800" dirty="0" smtClean="0">
                <a:solidFill>
                  <a:schemeClr val="tx1"/>
                </a:solidFill>
              </a:rPr>
              <a:t>schriftliche Leistungsfeststellung in </a:t>
            </a:r>
            <a:br>
              <a:rPr lang="de-DE" sz="2800" dirty="0" smtClean="0">
                <a:solidFill>
                  <a:schemeClr val="tx1"/>
                </a:solidFill>
              </a:rPr>
            </a:br>
            <a:r>
              <a:rPr lang="de-DE" sz="2800" dirty="0" smtClean="0">
                <a:solidFill>
                  <a:schemeClr val="tx1"/>
                </a:solidFill>
              </a:rPr>
              <a:t>                           Mathematik (90 Minuten)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467544" y="5157192"/>
            <a:ext cx="8208912" cy="6480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02.-</a:t>
            </a:r>
            <a:r>
              <a:rPr lang="de-DE" sz="2800" dirty="0" smtClean="0">
                <a:solidFill>
                  <a:schemeClr val="tx1"/>
                </a:solidFill>
              </a:rPr>
              <a:t>06.06.25      </a:t>
            </a:r>
            <a:r>
              <a:rPr lang="de-DE" sz="2800" dirty="0" smtClean="0">
                <a:solidFill>
                  <a:schemeClr val="tx1"/>
                </a:solidFill>
              </a:rPr>
              <a:t>Unterricht nach Stundenplan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467544" y="3717032"/>
            <a:ext cx="8208912" cy="43204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27.05.25            </a:t>
            </a:r>
            <a:r>
              <a:rPr lang="de-DE" sz="2800" dirty="0" smtClean="0">
                <a:solidFill>
                  <a:schemeClr val="tx1"/>
                </a:solidFill>
              </a:rPr>
              <a:t>unterrichtsfrei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467544" y="476672"/>
            <a:ext cx="8208912" cy="129614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bis </a:t>
            </a:r>
            <a:r>
              <a:rPr lang="de-DE" sz="2800" dirty="0" smtClean="0">
                <a:solidFill>
                  <a:schemeClr val="tx1"/>
                </a:solidFill>
              </a:rPr>
              <a:t>09.05.25       </a:t>
            </a:r>
            <a:r>
              <a:rPr lang="de-DE" sz="2800" dirty="0" smtClean="0">
                <a:solidFill>
                  <a:schemeClr val="tx1"/>
                </a:solidFill>
              </a:rPr>
              <a:t>Abgabe der Anträge auf Teilnahme </a:t>
            </a:r>
            <a:br>
              <a:rPr lang="de-DE" sz="2800" dirty="0" smtClean="0">
                <a:solidFill>
                  <a:schemeClr val="tx1"/>
                </a:solidFill>
              </a:rPr>
            </a:br>
            <a:r>
              <a:rPr lang="de-DE" sz="2800" dirty="0" smtClean="0">
                <a:solidFill>
                  <a:schemeClr val="tx1"/>
                </a:solidFill>
              </a:rPr>
              <a:t>                          an der BLF mit Angabe des </a:t>
            </a:r>
            <a:br>
              <a:rPr lang="de-DE" sz="2800" dirty="0" smtClean="0">
                <a:solidFill>
                  <a:schemeClr val="tx1"/>
                </a:solidFill>
              </a:rPr>
            </a:br>
            <a:r>
              <a:rPr lang="de-DE" sz="1400" dirty="0" smtClean="0">
                <a:solidFill>
                  <a:schemeClr val="tx1"/>
                </a:solidFill>
              </a:rPr>
              <a:t>(Formular 35-01) </a:t>
            </a:r>
            <a:r>
              <a:rPr lang="de-DE" sz="2800" dirty="0" smtClean="0">
                <a:solidFill>
                  <a:schemeClr val="tx1"/>
                </a:solidFill>
              </a:rPr>
              <a:t>           </a:t>
            </a:r>
            <a:r>
              <a:rPr lang="de-DE" sz="2800" dirty="0" err="1" smtClean="0">
                <a:solidFill>
                  <a:schemeClr val="tx1"/>
                </a:solidFill>
              </a:rPr>
              <a:t>vorauss</a:t>
            </a:r>
            <a:r>
              <a:rPr lang="de-DE" sz="2800" dirty="0" smtClean="0">
                <a:solidFill>
                  <a:schemeClr val="tx1"/>
                </a:solidFill>
              </a:rPr>
              <a:t>. mündlichen Prüfungsfaches 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12" name="Inhaltsplatzhalter 4"/>
          <p:cNvSpPr txBox="1">
            <a:spLocks/>
          </p:cNvSpPr>
          <p:nvPr/>
        </p:nvSpPr>
        <p:spPr>
          <a:xfrm>
            <a:off x="467544" y="5877272"/>
            <a:ext cx="8208912" cy="64807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bLf</a:t>
            </a: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Termine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467544" y="1844824"/>
            <a:ext cx="8208912" cy="86409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22. - </a:t>
            </a:r>
            <a:r>
              <a:rPr lang="de-DE" sz="2800" dirty="0" smtClean="0">
                <a:solidFill>
                  <a:schemeClr val="tx1"/>
                </a:solidFill>
              </a:rPr>
              <a:t>23.06.25   </a:t>
            </a:r>
            <a:r>
              <a:rPr lang="de-DE" sz="2800" dirty="0" smtClean="0">
                <a:solidFill>
                  <a:schemeClr val="tx1"/>
                </a:solidFill>
              </a:rPr>
              <a:t>Intensivvorbereitungstage für </a:t>
            </a:r>
            <a:br>
              <a:rPr lang="de-DE" sz="2800" dirty="0" smtClean="0">
                <a:solidFill>
                  <a:schemeClr val="tx1"/>
                </a:solidFill>
              </a:rPr>
            </a:br>
            <a:r>
              <a:rPr lang="de-DE" sz="2800" dirty="0" smtClean="0">
                <a:solidFill>
                  <a:schemeClr val="tx1"/>
                </a:solidFill>
              </a:rPr>
              <a:t>                          Teilnehmer an der </a:t>
            </a:r>
            <a:r>
              <a:rPr lang="de-DE" sz="2800" dirty="0" err="1" smtClean="0">
                <a:solidFill>
                  <a:schemeClr val="tx1"/>
                </a:solidFill>
              </a:rPr>
              <a:t>bLf</a:t>
            </a:r>
            <a:r>
              <a:rPr lang="de-DE" sz="2800" dirty="0" smtClean="0">
                <a:solidFill>
                  <a:schemeClr val="tx1"/>
                </a:solidFill>
              </a:rPr>
              <a:t>     </a:t>
            </a:r>
            <a:endParaRPr lang="de-DE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322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7" grpId="0" build="allAtOnce" animBg="1"/>
      <p:bldP spid="8" grpId="0" build="allAtOnce" animBg="1"/>
      <p:bldP spid="9" grpId="0" build="allAtOnce" animBg="1"/>
      <p:bldP spid="13" grpId="0" build="allAtOnce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467544" y="548680"/>
            <a:ext cx="8183880" cy="4187952"/>
          </a:xfrm>
        </p:spPr>
        <p:txBody>
          <a:bodyPr anchor="ctr"/>
          <a:lstStyle/>
          <a:p>
            <a:pPr marL="0" indent="0">
              <a:buNone/>
            </a:pPr>
            <a:r>
              <a:rPr lang="de-DE" dirty="0" smtClean="0"/>
              <a:t>	</a:t>
            </a:r>
          </a:p>
          <a:p>
            <a:pPr marL="0" indent="0">
              <a:buNone/>
            </a:pP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dirty="0" smtClean="0"/>
              <a:t> </a:t>
            </a:r>
            <a:endParaRPr lang="de-DE" sz="3200" dirty="0"/>
          </a:p>
          <a:p>
            <a:pPr marL="2743200" lvl="6" indent="0">
              <a:buNone/>
            </a:pPr>
            <a:endParaRPr lang="de-DE" sz="3200" dirty="0" smtClean="0"/>
          </a:p>
        </p:txBody>
      </p:sp>
      <p:sp>
        <p:nvSpPr>
          <p:cNvPr id="5" name="Rechteck 4"/>
          <p:cNvSpPr/>
          <p:nvPr/>
        </p:nvSpPr>
        <p:spPr>
          <a:xfrm>
            <a:off x="467544" y="2276872"/>
            <a:ext cx="8208912" cy="79208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10.06.25            </a:t>
            </a:r>
            <a:r>
              <a:rPr lang="de-DE" sz="2800" dirty="0" smtClean="0">
                <a:solidFill>
                  <a:schemeClr val="tx1"/>
                </a:solidFill>
              </a:rPr>
              <a:t>Abgabe der Anträge auf Änderung     </a:t>
            </a:r>
            <a:br>
              <a:rPr lang="de-DE" sz="2800" dirty="0" smtClean="0">
                <a:solidFill>
                  <a:schemeClr val="tx1"/>
                </a:solidFill>
              </a:rPr>
            </a:br>
            <a:r>
              <a:rPr lang="de-DE" sz="2800" dirty="0" smtClean="0">
                <a:solidFill>
                  <a:schemeClr val="tx1"/>
                </a:solidFill>
              </a:rPr>
              <a:t>                          des mündlichen Wahlfaches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442512" y="4063619"/>
            <a:ext cx="8208912" cy="36004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16.06.25             </a:t>
            </a:r>
            <a:r>
              <a:rPr lang="de-DE" sz="2800" dirty="0" smtClean="0">
                <a:solidFill>
                  <a:schemeClr val="tx1"/>
                </a:solidFill>
              </a:rPr>
              <a:t>mündliche Leistungsfeststellung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467544" y="3140968"/>
            <a:ext cx="8208912" cy="79208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11.06. –              Intensivvorbereitungstage zur  </a:t>
            </a:r>
            <a:br>
              <a:rPr lang="de-DE" sz="2800" dirty="0" smtClean="0">
                <a:solidFill>
                  <a:schemeClr val="tx1"/>
                </a:solidFill>
              </a:rPr>
            </a:br>
            <a:r>
              <a:rPr lang="de-DE" sz="2800" dirty="0" smtClean="0">
                <a:solidFill>
                  <a:schemeClr val="tx1"/>
                </a:solidFill>
              </a:rPr>
              <a:t>13.06.25             </a:t>
            </a:r>
            <a:r>
              <a:rPr lang="de-DE" sz="2800" dirty="0" smtClean="0">
                <a:solidFill>
                  <a:schemeClr val="tx1"/>
                </a:solidFill>
              </a:rPr>
              <a:t>Vorbereitung der mdl. </a:t>
            </a:r>
            <a:r>
              <a:rPr lang="de-DE" sz="2800" dirty="0" err="1" smtClean="0">
                <a:solidFill>
                  <a:schemeClr val="tx1"/>
                </a:solidFill>
              </a:rPr>
              <a:t>bLf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467544" y="404664"/>
            <a:ext cx="8208912" cy="50405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04.06.25           </a:t>
            </a:r>
            <a:r>
              <a:rPr lang="de-DE" sz="2800" dirty="0" smtClean="0">
                <a:solidFill>
                  <a:schemeClr val="tx1"/>
                </a:solidFill>
              </a:rPr>
              <a:t>Notenschluss bei Teilnahme an </a:t>
            </a:r>
            <a:r>
              <a:rPr lang="de-DE" sz="2800" dirty="0" err="1" smtClean="0">
                <a:solidFill>
                  <a:schemeClr val="tx1"/>
                </a:solidFill>
              </a:rPr>
              <a:t>bLf</a:t>
            </a:r>
            <a:r>
              <a:rPr lang="de-DE" sz="2800" dirty="0" smtClean="0">
                <a:solidFill>
                  <a:schemeClr val="tx1"/>
                </a:solidFill>
              </a:rPr>
              <a:t> 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12" name="Inhaltsplatzhalter 4"/>
          <p:cNvSpPr txBox="1">
            <a:spLocks/>
          </p:cNvSpPr>
          <p:nvPr/>
        </p:nvSpPr>
        <p:spPr>
          <a:xfrm>
            <a:off x="442512" y="5939757"/>
            <a:ext cx="8208912" cy="50405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bLf</a:t>
            </a: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Termine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467544" y="980728"/>
            <a:ext cx="8208912" cy="122413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06.06.25           </a:t>
            </a:r>
            <a:r>
              <a:rPr lang="de-DE" sz="2800" dirty="0" smtClean="0">
                <a:solidFill>
                  <a:schemeClr val="tx1"/>
                </a:solidFill>
              </a:rPr>
              <a:t>Bekanntgabe der Jahresnoten sowie                  </a:t>
            </a:r>
            <a:br>
              <a:rPr lang="de-DE" sz="2800" dirty="0" smtClean="0">
                <a:solidFill>
                  <a:schemeClr val="tx1"/>
                </a:solidFill>
              </a:rPr>
            </a:br>
            <a:r>
              <a:rPr lang="de-DE" sz="2800" dirty="0" smtClean="0">
                <a:solidFill>
                  <a:schemeClr val="tx1"/>
                </a:solidFill>
              </a:rPr>
              <a:t>                          der Noten der schriftlichen </a:t>
            </a:r>
            <a:r>
              <a:rPr lang="de-DE" sz="2800" dirty="0" err="1" smtClean="0">
                <a:solidFill>
                  <a:schemeClr val="tx1"/>
                </a:solidFill>
              </a:rPr>
              <a:t>bLf</a:t>
            </a:r>
            <a:r>
              <a:rPr lang="de-DE" sz="2800" dirty="0" smtClean="0">
                <a:solidFill>
                  <a:schemeClr val="tx1"/>
                </a:solidFill>
              </a:rPr>
              <a:t> und </a:t>
            </a:r>
            <a:br>
              <a:rPr lang="de-DE" sz="2800" dirty="0" smtClean="0">
                <a:solidFill>
                  <a:schemeClr val="tx1"/>
                </a:solidFill>
              </a:rPr>
            </a:br>
            <a:r>
              <a:rPr lang="de-DE" sz="2800" dirty="0" smtClean="0">
                <a:solidFill>
                  <a:schemeClr val="tx1"/>
                </a:solidFill>
              </a:rPr>
              <a:t>                          der Gesamtnoten    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442512" y="4569640"/>
            <a:ext cx="8208912" cy="122413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20.06.25             </a:t>
            </a:r>
            <a:r>
              <a:rPr lang="de-DE" sz="2800" dirty="0" smtClean="0">
                <a:solidFill>
                  <a:schemeClr val="tx1"/>
                </a:solidFill>
              </a:rPr>
              <a:t>bei erreichtem </a:t>
            </a:r>
            <a:r>
              <a:rPr lang="de-DE" sz="2800" dirty="0" err="1" smtClean="0">
                <a:solidFill>
                  <a:schemeClr val="tx1"/>
                </a:solidFill>
              </a:rPr>
              <a:t>qual</a:t>
            </a:r>
            <a:r>
              <a:rPr lang="de-DE" sz="2800" dirty="0" smtClean="0">
                <a:solidFill>
                  <a:schemeClr val="tx1"/>
                </a:solidFill>
              </a:rPr>
              <a:t>. HSA </a:t>
            </a:r>
            <a:br>
              <a:rPr lang="de-DE" sz="2800" dirty="0" smtClean="0">
                <a:solidFill>
                  <a:schemeClr val="tx1"/>
                </a:solidFill>
              </a:rPr>
            </a:br>
            <a:r>
              <a:rPr lang="de-DE" sz="2800" dirty="0" smtClean="0">
                <a:solidFill>
                  <a:schemeClr val="tx1"/>
                </a:solidFill>
              </a:rPr>
              <a:t>                            Anmeldung zum Besuch der 10. </a:t>
            </a:r>
            <a:br>
              <a:rPr lang="de-DE" sz="2800" dirty="0" smtClean="0">
                <a:solidFill>
                  <a:schemeClr val="tx1"/>
                </a:solidFill>
              </a:rPr>
            </a:br>
            <a:r>
              <a:rPr lang="de-DE" sz="2800" dirty="0" smtClean="0">
                <a:solidFill>
                  <a:schemeClr val="tx1"/>
                </a:solidFill>
              </a:rPr>
              <a:t>                            Klasse und Unterricht in Klasse 9R</a:t>
            </a:r>
            <a:endParaRPr lang="de-DE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322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  <p:bldP spid="8" grpId="0" build="allAtOnce" animBg="1"/>
      <p:bldP spid="9" grpId="0" build="allAtOnce" animBg="1"/>
      <p:bldP spid="10" grpId="0" build="allAtOnce" animBg="1"/>
      <p:bldP spid="13" grpId="0" build="allAtOnce" animBg="1"/>
      <p:bldP spid="14" grpId="0" build="allAtOnce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6732240" y="3933056"/>
            <a:ext cx="2304256" cy="10801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/>
            <a:r>
              <a:rPr lang="de-DE" sz="2400" dirty="0" smtClean="0">
                <a:solidFill>
                  <a:schemeClr val="tx1"/>
                </a:solidFill>
              </a:rPr>
              <a:t>Qualifizierter Hauptschul-</a:t>
            </a:r>
            <a:r>
              <a:rPr lang="de-DE" sz="2400" dirty="0" err="1" smtClean="0">
                <a:solidFill>
                  <a:schemeClr val="tx1"/>
                </a:solidFill>
              </a:rPr>
              <a:t>abschluss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8" name="Inhaltsplatzhalter 4"/>
          <p:cNvSpPr txBox="1">
            <a:spLocks/>
          </p:cNvSpPr>
          <p:nvPr/>
        </p:nvSpPr>
        <p:spPr>
          <a:xfrm>
            <a:off x="323528" y="6237312"/>
            <a:ext cx="8424936" cy="50405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anchor="ctr">
            <a:noAutofit/>
          </a:bodyPr>
          <a:lstStyle/>
          <a:p>
            <a:pPr lvl="0" algn="ctr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de-DE" sz="3600" b="1" dirty="0" smtClean="0">
                <a:solidFill>
                  <a:schemeClr val="bg1"/>
                </a:solidFill>
              </a:rPr>
              <a:t>w</a:t>
            </a:r>
            <a:r>
              <a:rPr kumimoji="0" lang="de-DE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eiterer</a:t>
            </a: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Ablauf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107504" y="980728"/>
            <a:ext cx="4248472" cy="43204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keine Teilnahme an </a:t>
            </a:r>
            <a:r>
              <a:rPr lang="de-DE" sz="2800" dirty="0" err="1" smtClean="0">
                <a:solidFill>
                  <a:schemeClr val="tx1"/>
                </a:solidFill>
              </a:rPr>
              <a:t>bLf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2339752" y="1484784"/>
            <a:ext cx="2016224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 smtClean="0">
                <a:solidFill>
                  <a:schemeClr val="tx1"/>
                </a:solidFill>
              </a:rPr>
              <a:t>Versetzung erfolgreich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2195736" y="332656"/>
            <a:ext cx="4320480" cy="50405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für Hauptschüler Klasse 9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4499992" y="1484784"/>
            <a:ext cx="2160240" cy="24482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 smtClean="0">
                <a:solidFill>
                  <a:schemeClr val="tx1"/>
                </a:solidFill>
              </a:rPr>
              <a:t>Bedingungen zum Erwerb des </a:t>
            </a:r>
            <a:r>
              <a:rPr lang="de-DE" sz="2400" dirty="0" err="1" smtClean="0">
                <a:solidFill>
                  <a:schemeClr val="tx1"/>
                </a:solidFill>
              </a:rPr>
              <a:t>qualifiz</a:t>
            </a:r>
            <a:r>
              <a:rPr lang="de-DE" sz="2400" dirty="0" smtClean="0">
                <a:solidFill>
                  <a:schemeClr val="tx1"/>
                </a:solidFill>
              </a:rPr>
              <a:t>.  Hauptschul-</a:t>
            </a:r>
            <a:r>
              <a:rPr lang="de-DE" sz="2400" dirty="0" err="1" smtClean="0">
                <a:solidFill>
                  <a:schemeClr val="tx1"/>
                </a:solidFill>
              </a:rPr>
              <a:t>abschlusses</a:t>
            </a:r>
            <a:r>
              <a:rPr lang="de-DE" sz="2400" dirty="0" smtClean="0">
                <a:solidFill>
                  <a:schemeClr val="tx1"/>
                </a:solidFill>
              </a:rPr>
              <a:t> wurden NICHT erfüllt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4499992" y="980728"/>
            <a:ext cx="4536504" cy="43204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solidFill>
                  <a:schemeClr val="tx1"/>
                </a:solidFill>
              </a:rPr>
              <a:t>Teilnahme an </a:t>
            </a:r>
            <a:r>
              <a:rPr lang="de-DE" sz="2800" dirty="0" err="1" smtClean="0">
                <a:solidFill>
                  <a:schemeClr val="tx1"/>
                </a:solidFill>
              </a:rPr>
              <a:t>bLf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6732240" y="1484784"/>
            <a:ext cx="2304256" cy="216024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 smtClean="0">
                <a:solidFill>
                  <a:schemeClr val="tx1"/>
                </a:solidFill>
              </a:rPr>
              <a:t>Bedingungen zum Erwerb des qualifizierten Hauptschul-</a:t>
            </a:r>
            <a:r>
              <a:rPr lang="de-DE" sz="2400" dirty="0" err="1" smtClean="0">
                <a:solidFill>
                  <a:schemeClr val="tx1"/>
                </a:solidFill>
              </a:rPr>
              <a:t>abschlusses</a:t>
            </a:r>
            <a:r>
              <a:rPr lang="de-DE" sz="2400" dirty="0" smtClean="0">
                <a:solidFill>
                  <a:schemeClr val="tx1"/>
                </a:solidFill>
              </a:rPr>
              <a:t> wurden  erfüllt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107504" y="1484784"/>
            <a:ext cx="2160240" cy="10081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 smtClean="0">
                <a:solidFill>
                  <a:schemeClr val="tx1"/>
                </a:solidFill>
              </a:rPr>
              <a:t>Versetzung NICHT erfolgreich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4499992" y="4293096"/>
            <a:ext cx="2160240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/>
            <a:r>
              <a:rPr lang="de-DE" sz="2400" dirty="0" smtClean="0">
                <a:solidFill>
                  <a:schemeClr val="tx1"/>
                </a:solidFill>
              </a:rPr>
              <a:t>Hauptschul-</a:t>
            </a:r>
            <a:r>
              <a:rPr lang="de-DE" sz="2400" dirty="0" err="1" smtClean="0">
                <a:solidFill>
                  <a:schemeClr val="tx1"/>
                </a:solidFill>
              </a:rPr>
              <a:t>abschluss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2411760" y="4293096"/>
            <a:ext cx="2016224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/>
            <a:r>
              <a:rPr lang="de-DE" sz="2400" dirty="0" smtClean="0">
                <a:solidFill>
                  <a:schemeClr val="tx1"/>
                </a:solidFill>
              </a:rPr>
              <a:t>Hauptschul-</a:t>
            </a:r>
            <a:r>
              <a:rPr lang="de-DE" sz="2400" dirty="0" err="1" smtClean="0">
                <a:solidFill>
                  <a:schemeClr val="tx1"/>
                </a:solidFill>
              </a:rPr>
              <a:t>abschluss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179512" y="3284984"/>
            <a:ext cx="2160240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/>
            <a:r>
              <a:rPr lang="de-DE" sz="2400" dirty="0" smtClean="0">
                <a:solidFill>
                  <a:schemeClr val="tx1"/>
                </a:solidFill>
              </a:rPr>
              <a:t>Wiederholung 9H oder  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2411760" y="5373216"/>
            <a:ext cx="4248472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de-DE" sz="2400" dirty="0" smtClean="0">
                <a:solidFill>
                  <a:schemeClr val="tx1"/>
                </a:solidFill>
              </a:rPr>
              <a:t>feierliche Zeugnisübergabe und Schulentlassung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6804248" y="5445224"/>
            <a:ext cx="2160240" cy="6480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/>
            <a:r>
              <a:rPr lang="de-DE" sz="2400" dirty="0" smtClean="0">
                <a:solidFill>
                  <a:schemeClr val="tx1"/>
                </a:solidFill>
              </a:rPr>
              <a:t> Klasse 9R</a:t>
            </a:r>
            <a:br>
              <a:rPr lang="de-DE" sz="2400" dirty="0" smtClean="0">
                <a:solidFill>
                  <a:schemeClr val="tx1"/>
                </a:solidFill>
              </a:rPr>
            </a:b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smtClean="0">
                <a:solidFill>
                  <a:schemeClr val="tx1"/>
                </a:solidFill>
                <a:sym typeface="Wingdings" pitchFamily="2" charset="2"/>
              </a:rPr>
              <a:t> 10  RSA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179512" y="4005064"/>
            <a:ext cx="2160240" cy="10081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/>
            <a:r>
              <a:rPr lang="de-DE" sz="2400" dirty="0" smtClean="0">
                <a:solidFill>
                  <a:schemeClr val="tx1"/>
                </a:solidFill>
              </a:rPr>
              <a:t>mit Abgangs-</a:t>
            </a:r>
            <a:r>
              <a:rPr lang="de-DE" sz="2400" dirty="0" err="1" smtClean="0">
                <a:solidFill>
                  <a:schemeClr val="tx1"/>
                </a:solidFill>
              </a:rPr>
              <a:t>zeugnis</a:t>
            </a:r>
            <a:r>
              <a:rPr lang="de-DE" sz="2400" dirty="0" smtClean="0">
                <a:solidFill>
                  <a:schemeClr val="tx1"/>
                </a:solidFill>
              </a:rPr>
              <a:t> an die Berufsschule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22" name="Pfeil nach unten 21"/>
          <p:cNvSpPr/>
          <p:nvPr/>
        </p:nvSpPr>
        <p:spPr>
          <a:xfrm>
            <a:off x="2915816" y="2276872"/>
            <a:ext cx="864096" cy="19442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Pfeil nach unten 22"/>
          <p:cNvSpPr/>
          <p:nvPr/>
        </p:nvSpPr>
        <p:spPr>
          <a:xfrm>
            <a:off x="5076056" y="3933056"/>
            <a:ext cx="86409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Pfeil nach unten 23"/>
          <p:cNvSpPr/>
          <p:nvPr/>
        </p:nvSpPr>
        <p:spPr>
          <a:xfrm>
            <a:off x="7452320" y="3717032"/>
            <a:ext cx="864096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Pfeil nach unten 24"/>
          <p:cNvSpPr/>
          <p:nvPr/>
        </p:nvSpPr>
        <p:spPr>
          <a:xfrm>
            <a:off x="683568" y="2564904"/>
            <a:ext cx="864096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Pfeil nach unten 25"/>
          <p:cNvSpPr/>
          <p:nvPr/>
        </p:nvSpPr>
        <p:spPr>
          <a:xfrm>
            <a:off x="3059832" y="5013176"/>
            <a:ext cx="43204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Pfeil nach unten 26"/>
          <p:cNvSpPr/>
          <p:nvPr/>
        </p:nvSpPr>
        <p:spPr>
          <a:xfrm>
            <a:off x="5292080" y="5013176"/>
            <a:ext cx="43204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Pfeil nach unten 27"/>
          <p:cNvSpPr/>
          <p:nvPr/>
        </p:nvSpPr>
        <p:spPr>
          <a:xfrm>
            <a:off x="7884368" y="5013176"/>
            <a:ext cx="43204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Pfeil nach unten 28"/>
          <p:cNvSpPr/>
          <p:nvPr/>
        </p:nvSpPr>
        <p:spPr>
          <a:xfrm rot="2540619">
            <a:off x="6485458" y="5020984"/>
            <a:ext cx="432048" cy="5036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383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9" grpId="0" build="allAtOnce" animBg="1"/>
      <p:bldP spid="7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4" grpId="0" build="allAtOnce" animBg="1"/>
      <p:bldP spid="15" grpId="0" build="allAtOnce" animBg="1"/>
      <p:bldP spid="16" grpId="0" build="allAtOnce" animBg="1"/>
      <p:bldP spid="17" grpId="0" build="allAtOnce" animBg="1"/>
      <p:bldP spid="18" grpId="0" build="allAtOnce" animBg="1"/>
      <p:bldP spid="19" grpId="0" build="allAtOnce" animBg="1"/>
      <p:bldP spid="21" grpId="0" build="allAtOnce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/>
          <a:lstStyle/>
          <a:p>
            <a:pPr marL="0" indent="0" algn="ctr">
              <a:buNone/>
            </a:pPr>
            <a:r>
              <a:rPr lang="de-DE" b="1" dirty="0" smtClean="0"/>
              <a:t/>
            </a:r>
            <a:br>
              <a:rPr lang="de-DE" b="1" dirty="0" smtClean="0"/>
            </a:br>
            <a:endParaRPr lang="de-DE" b="1" dirty="0" smtClean="0"/>
          </a:p>
          <a:p>
            <a:pPr marL="0" indent="0" algn="ctr">
              <a:buNone/>
            </a:pPr>
            <a:endParaRPr lang="de-DE" b="1" dirty="0" smtClean="0"/>
          </a:p>
          <a:p>
            <a:pPr marL="0" indent="0" algn="ctr">
              <a:buNone/>
            </a:pPr>
            <a:endParaRPr lang="de-DE" b="1" dirty="0" smtClean="0"/>
          </a:p>
          <a:p>
            <a:pPr marL="0" indent="0">
              <a:buNone/>
            </a:pPr>
            <a:r>
              <a:rPr lang="de-DE" b="1" dirty="0"/>
              <a:t> </a:t>
            </a:r>
            <a:endParaRPr lang="de-DE" b="1" dirty="0" smtClean="0"/>
          </a:p>
          <a:p>
            <a:pPr marL="0" indent="0" algn="ctr">
              <a:buNone/>
            </a:pPr>
            <a:r>
              <a:rPr lang="de-DE" b="1" dirty="0"/>
              <a:t> </a:t>
            </a:r>
            <a:endParaRPr lang="de-DE" dirty="0"/>
          </a:p>
          <a:p>
            <a:pPr marL="0" indent="0" algn="ctr">
              <a:buNone/>
            </a:pPr>
            <a:r>
              <a:rPr lang="de-DE" b="1" dirty="0" smtClean="0"/>
              <a:t>   </a:t>
            </a:r>
            <a:endParaRPr lang="de-DE" dirty="0"/>
          </a:p>
          <a:p>
            <a:endParaRPr lang="de-DE" dirty="0"/>
          </a:p>
        </p:txBody>
      </p:sp>
      <p:pic>
        <p:nvPicPr>
          <p:cNvPr id="4" name="Bild 4" descr="G0403114">
            <a:hlinkClick r:id="rId2"/>
          </p:cNvPr>
          <p:cNvPicPr/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9401" y="1976506"/>
            <a:ext cx="3240360" cy="266429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Inhaltsplatzhalter 4"/>
          <p:cNvSpPr txBox="1">
            <a:spLocks/>
          </p:cNvSpPr>
          <p:nvPr/>
        </p:nvSpPr>
        <p:spPr>
          <a:xfrm>
            <a:off x="129854" y="5919754"/>
            <a:ext cx="8561693" cy="79208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anchor="ctr">
            <a:noAutofit/>
          </a:bodyPr>
          <a:lstStyle/>
          <a:p>
            <a:pPr lvl="0" algn="ctr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Zeugnisübergabe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101256" y="624402"/>
            <a:ext cx="8568952" cy="5760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 Übergabe der  Abschlusszeugnisse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256" y="1260791"/>
            <a:ext cx="8568952" cy="43204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solidFill>
                  <a:schemeClr val="tx1"/>
                </a:solidFill>
              </a:rPr>
              <a:t> </a:t>
            </a:r>
            <a:r>
              <a:rPr lang="de-DE" sz="2800" b="1" dirty="0" smtClean="0">
                <a:solidFill>
                  <a:schemeClr val="tx1"/>
                </a:solidFill>
              </a:rPr>
              <a:t>Haupt- und Realschulabschlüsse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107504" y="1758423"/>
            <a:ext cx="4176464" cy="86409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    </a:t>
            </a:r>
            <a:r>
              <a:rPr lang="de-DE" sz="2800" b="1" dirty="0" smtClean="0">
                <a:solidFill>
                  <a:schemeClr val="tx1"/>
                </a:solidFill>
              </a:rPr>
              <a:t>am Freitag, </a:t>
            </a:r>
            <a:br>
              <a:rPr lang="de-DE" sz="2800" b="1" dirty="0" smtClean="0">
                <a:solidFill>
                  <a:schemeClr val="tx1"/>
                </a:solidFill>
              </a:rPr>
            </a:br>
            <a:r>
              <a:rPr lang="de-DE" sz="2800" b="1" dirty="0" smtClean="0">
                <a:solidFill>
                  <a:schemeClr val="tx1"/>
                </a:solidFill>
              </a:rPr>
              <a:t>    dem  </a:t>
            </a:r>
            <a:r>
              <a:rPr lang="de-DE" sz="2800" b="1" dirty="0" smtClean="0">
                <a:solidFill>
                  <a:schemeClr val="tx1"/>
                </a:solidFill>
              </a:rPr>
              <a:t>20</a:t>
            </a:r>
            <a:r>
              <a:rPr lang="de-DE" sz="2800" b="1" dirty="0" smtClean="0">
                <a:solidFill>
                  <a:schemeClr val="tx1"/>
                </a:solidFill>
              </a:rPr>
              <a:t>.06.2025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30221" y="2726014"/>
            <a:ext cx="4176464" cy="63968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 </a:t>
            </a:r>
            <a:r>
              <a:rPr lang="de-DE" sz="2800" b="1" dirty="0" smtClean="0">
                <a:solidFill>
                  <a:schemeClr val="tx1"/>
                </a:solidFill>
              </a:rPr>
              <a:t>   um 13:00 Uhr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29958" y="3437299"/>
            <a:ext cx="4176464" cy="6480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    </a:t>
            </a:r>
            <a:r>
              <a:rPr lang="de-DE" sz="2800" dirty="0" smtClean="0">
                <a:solidFill>
                  <a:schemeClr val="tx1"/>
                </a:solidFill>
              </a:rPr>
              <a:t>i</a:t>
            </a:r>
            <a:r>
              <a:rPr lang="de-DE" sz="2800" b="1" dirty="0" smtClean="0">
                <a:solidFill>
                  <a:schemeClr val="tx1"/>
                </a:solidFill>
              </a:rPr>
              <a:t>m Havelberger Dom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4532366" y="3436116"/>
            <a:ext cx="1772574" cy="6480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    </a:t>
            </a:r>
            <a:r>
              <a:rPr lang="de-DE" sz="2800" dirty="0" smtClean="0">
                <a:solidFill>
                  <a:schemeClr val="tx1"/>
                </a:solidFill>
              </a:rPr>
              <a:t>ODER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29854" y="4225197"/>
            <a:ext cx="4974800" cy="6480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    </a:t>
            </a:r>
            <a:r>
              <a:rPr lang="de-DE" sz="2800" dirty="0" smtClean="0">
                <a:solidFill>
                  <a:schemeClr val="tx1"/>
                </a:solidFill>
              </a:rPr>
              <a:t>a</a:t>
            </a:r>
            <a:r>
              <a:rPr lang="de-DE" sz="2800" b="1" dirty="0" smtClean="0">
                <a:solidFill>
                  <a:schemeClr val="tx1"/>
                </a:solidFill>
              </a:rPr>
              <a:t>m Freitag, dem 27.06.2025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129854" y="4925459"/>
            <a:ext cx="8324330" cy="90200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dirty="0" smtClean="0">
                <a:solidFill>
                  <a:schemeClr val="tx1"/>
                </a:solidFill>
              </a:rPr>
              <a:t>    </a:t>
            </a:r>
            <a:r>
              <a:rPr lang="de-DE" sz="2800" dirty="0" smtClean="0">
                <a:solidFill>
                  <a:schemeClr val="tx1"/>
                </a:solidFill>
              </a:rPr>
              <a:t>gemeinsam mit den Mitschülern der Klasse </a:t>
            </a:r>
            <a:br>
              <a:rPr lang="de-DE" sz="2800" dirty="0" smtClean="0">
                <a:solidFill>
                  <a:schemeClr val="tx1"/>
                </a:solidFill>
              </a:rPr>
            </a:br>
            <a:r>
              <a:rPr lang="de-DE" sz="2800" dirty="0" smtClean="0">
                <a:solidFill>
                  <a:schemeClr val="tx1"/>
                </a:solidFill>
              </a:rPr>
              <a:t>    in der Schule</a:t>
            </a:r>
            <a:endParaRPr lang="de-DE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707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 animBg="1"/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4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4"/>
          <p:cNvSpPr txBox="1">
            <a:spLocks/>
          </p:cNvSpPr>
          <p:nvPr/>
        </p:nvSpPr>
        <p:spPr>
          <a:xfrm>
            <a:off x="467544" y="5877272"/>
            <a:ext cx="8208912" cy="64807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3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Hauptschulabschluss</a:t>
            </a:r>
          </a:p>
        </p:txBody>
      </p:sp>
      <p:sp>
        <p:nvSpPr>
          <p:cNvPr id="4" name="Rechteck 3"/>
          <p:cNvSpPr/>
          <p:nvPr/>
        </p:nvSpPr>
        <p:spPr>
          <a:xfrm>
            <a:off x="467544" y="5105144"/>
            <a:ext cx="8136904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600" dirty="0">
                <a:solidFill>
                  <a:schemeClr val="tx1"/>
                </a:solidFill>
              </a:rPr>
              <a:t>     * </a:t>
            </a:r>
            <a:r>
              <a:rPr lang="de-DE" sz="2600" dirty="0" smtClean="0">
                <a:solidFill>
                  <a:schemeClr val="tx1"/>
                </a:solidFill>
              </a:rPr>
              <a:t>bei (zusätzlich)</a:t>
            </a:r>
            <a:r>
              <a:rPr lang="de-DE" sz="260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de-DE" sz="2600" dirty="0">
                <a:solidFill>
                  <a:schemeClr val="tx1"/>
                </a:solidFill>
                <a:sym typeface="Wingdings" pitchFamily="2" charset="2"/>
              </a:rPr>
              <a:t>einmal Note 6 in </a:t>
            </a:r>
            <a:r>
              <a:rPr lang="de-DE" sz="2600" dirty="0" smtClean="0">
                <a:solidFill>
                  <a:schemeClr val="tx1"/>
                </a:solidFill>
                <a:sym typeface="Wingdings" pitchFamily="2" charset="2"/>
              </a:rPr>
              <a:t>einem sonstigen </a:t>
            </a:r>
            <a:r>
              <a:rPr lang="de-DE" sz="2600" dirty="0">
                <a:solidFill>
                  <a:schemeClr val="tx1"/>
                </a:solidFill>
                <a:sym typeface="Wingdings" pitchFamily="2" charset="2"/>
              </a:rPr>
              <a:t/>
            </a:r>
            <a:br>
              <a:rPr lang="de-DE" sz="2600" dirty="0">
                <a:solidFill>
                  <a:schemeClr val="tx1"/>
                </a:solidFill>
                <a:sym typeface="Wingdings" pitchFamily="2" charset="2"/>
              </a:rPr>
            </a:br>
            <a:r>
              <a:rPr lang="de-DE" sz="2600" dirty="0">
                <a:solidFill>
                  <a:schemeClr val="tx1"/>
                </a:solidFill>
                <a:sym typeface="Wingdings" pitchFamily="2" charset="2"/>
              </a:rPr>
              <a:t>        </a:t>
            </a:r>
            <a:r>
              <a:rPr lang="de-DE" sz="2600" dirty="0" smtClean="0">
                <a:solidFill>
                  <a:schemeClr val="tx1"/>
                </a:solidFill>
                <a:sym typeface="Wingdings" pitchFamily="2" charset="2"/>
              </a:rPr>
              <a:t>Fach durch Note 2</a:t>
            </a:r>
            <a:endParaRPr lang="de-DE" sz="2600" dirty="0">
              <a:solidFill>
                <a:schemeClr val="tx1"/>
              </a:solidFill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471195" y="953544"/>
            <a:ext cx="8136904" cy="86409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sz="2800" dirty="0">
                <a:solidFill>
                  <a:schemeClr val="tx1"/>
                </a:solidFill>
              </a:rPr>
              <a:t> </a:t>
            </a:r>
            <a:r>
              <a:rPr lang="de-DE" sz="2700" dirty="0">
                <a:solidFill>
                  <a:schemeClr val="tx1"/>
                </a:solidFill>
                <a:sym typeface="Wingdings" pitchFamily="2" charset="2"/>
              </a:rPr>
              <a:t>wenn Versetzung g</a:t>
            </a:r>
            <a:r>
              <a:rPr lang="de-DE" sz="2700" dirty="0">
                <a:solidFill>
                  <a:schemeClr val="tx1"/>
                </a:solidFill>
              </a:rPr>
              <a:t>emäß der </a:t>
            </a:r>
            <a:r>
              <a:rPr lang="de-DE" sz="2700" dirty="0" smtClean="0">
                <a:solidFill>
                  <a:schemeClr val="tx1"/>
                </a:solidFill>
              </a:rPr>
              <a:t>Versetzungs- oder der</a:t>
            </a:r>
            <a:r>
              <a:rPr lang="de-DE" sz="2700" dirty="0">
                <a:solidFill>
                  <a:schemeClr val="tx1"/>
                </a:solidFill>
              </a:rPr>
              <a:t/>
            </a:r>
            <a:br>
              <a:rPr lang="de-DE" sz="2700" dirty="0">
                <a:solidFill>
                  <a:schemeClr val="tx1"/>
                </a:solidFill>
              </a:rPr>
            </a:br>
            <a:r>
              <a:rPr lang="de-DE" sz="2700" dirty="0" smtClean="0">
                <a:solidFill>
                  <a:schemeClr val="tx1"/>
                </a:solidFill>
              </a:rPr>
              <a:t>   Abschlussverordnung erfolgt</a:t>
            </a:r>
            <a:endParaRPr lang="de-DE" sz="2700" dirty="0">
              <a:solidFill>
                <a:schemeClr val="tx1"/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63609" y="1901657"/>
            <a:ext cx="8136904" cy="93610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700" dirty="0">
                <a:solidFill>
                  <a:schemeClr val="tx1"/>
                </a:solidFill>
                <a:sym typeface="Wingdings" pitchFamily="2" charset="2"/>
              </a:rPr>
              <a:t>  </a:t>
            </a:r>
            <a:r>
              <a:rPr lang="de-DE" sz="2600" dirty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de-DE" sz="2600" dirty="0">
                <a:solidFill>
                  <a:schemeClr val="tx1"/>
                </a:solidFill>
              </a:rPr>
              <a:t>mindestens Note 4 in allen Fächern bei max. </a:t>
            </a:r>
            <a:br>
              <a:rPr lang="de-DE" sz="2600" dirty="0">
                <a:solidFill>
                  <a:schemeClr val="tx1"/>
                </a:solidFill>
              </a:rPr>
            </a:br>
            <a:r>
              <a:rPr lang="de-DE" sz="2600" dirty="0">
                <a:solidFill>
                  <a:schemeClr val="tx1"/>
                </a:solidFill>
              </a:rPr>
              <a:t> </a:t>
            </a:r>
            <a:r>
              <a:rPr lang="de-DE" sz="2600" dirty="0" smtClean="0">
                <a:solidFill>
                  <a:schemeClr val="tx1"/>
                </a:solidFill>
              </a:rPr>
              <a:t>      einmal </a:t>
            </a:r>
            <a:r>
              <a:rPr lang="de-DE" sz="2600" dirty="0">
                <a:solidFill>
                  <a:schemeClr val="tx1"/>
                </a:solidFill>
              </a:rPr>
              <a:t>Note </a:t>
            </a:r>
            <a:r>
              <a:rPr lang="de-DE" sz="2600" dirty="0" smtClean="0">
                <a:solidFill>
                  <a:schemeClr val="tx1"/>
                </a:solidFill>
              </a:rPr>
              <a:t>5 ohne Ausgleich (</a:t>
            </a:r>
            <a:r>
              <a:rPr lang="de-DE" sz="2600" dirty="0">
                <a:solidFill>
                  <a:schemeClr val="tx1"/>
                </a:solidFill>
              </a:rPr>
              <a:t>auch im Kernfach) </a:t>
            </a:r>
          </a:p>
        </p:txBody>
      </p:sp>
      <p:sp>
        <p:nvSpPr>
          <p:cNvPr id="8" name="Rechteck 7"/>
          <p:cNvSpPr/>
          <p:nvPr/>
        </p:nvSpPr>
        <p:spPr>
          <a:xfrm>
            <a:off x="467544" y="2905347"/>
            <a:ext cx="8136904" cy="112965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700" dirty="0">
                <a:solidFill>
                  <a:schemeClr val="tx1"/>
                </a:solidFill>
                <a:sym typeface="Wingdings" pitchFamily="2" charset="2"/>
              </a:rPr>
              <a:t>  </a:t>
            </a:r>
            <a:r>
              <a:rPr lang="de-DE" sz="2600" dirty="0">
                <a:solidFill>
                  <a:schemeClr val="tx1"/>
                </a:solidFill>
                <a:sym typeface="Wingdings" pitchFamily="2" charset="2"/>
              </a:rPr>
              <a:t> mit Notenausgleich </a:t>
            </a:r>
            <a:r>
              <a:rPr lang="de-DE" sz="2600" dirty="0" smtClean="0">
                <a:solidFill>
                  <a:schemeClr val="tx1"/>
                </a:solidFill>
                <a:sym typeface="Wingdings" pitchFamily="2" charset="2"/>
              </a:rPr>
              <a:t>(Ausgleich der Minderleistung </a:t>
            </a:r>
            <a:br>
              <a:rPr lang="de-DE" sz="2600" dirty="0" smtClean="0">
                <a:solidFill>
                  <a:schemeClr val="tx1"/>
                </a:solidFill>
                <a:sym typeface="Wingdings" pitchFamily="2" charset="2"/>
              </a:rPr>
            </a:br>
            <a:r>
              <a:rPr lang="de-DE" sz="2600" dirty="0" smtClean="0">
                <a:solidFill>
                  <a:schemeClr val="tx1"/>
                </a:solidFill>
                <a:sym typeface="Wingdings" pitchFamily="2" charset="2"/>
              </a:rPr>
              <a:t>       durch entsprechende Leistung in einem </a:t>
            </a:r>
            <a:br>
              <a:rPr lang="de-DE" sz="2600" dirty="0" smtClean="0">
                <a:solidFill>
                  <a:schemeClr val="tx1"/>
                </a:solidFill>
                <a:sym typeface="Wingdings" pitchFamily="2" charset="2"/>
              </a:rPr>
            </a:br>
            <a:r>
              <a:rPr lang="de-DE" sz="2600" dirty="0" smtClean="0">
                <a:solidFill>
                  <a:schemeClr val="tx1"/>
                </a:solidFill>
                <a:sym typeface="Wingdings" pitchFamily="2" charset="2"/>
              </a:rPr>
              <a:t>       Ausgleichfach - außer Sport) </a:t>
            </a:r>
            <a:r>
              <a:rPr lang="de-DE" sz="2600" dirty="0">
                <a:solidFill>
                  <a:schemeClr val="tx1"/>
                </a:solidFill>
                <a:sym typeface="Wingdings" pitchFamily="2" charset="2"/>
              </a:rPr>
              <a:t>bei</a:t>
            </a:r>
            <a:r>
              <a:rPr lang="de-DE" sz="2600" dirty="0" smtClean="0">
                <a:solidFill>
                  <a:schemeClr val="tx1"/>
                </a:solidFill>
                <a:sym typeface="Wingdings" pitchFamily="2" charset="2"/>
              </a:rPr>
              <a:t>:</a:t>
            </a:r>
            <a:endParaRPr lang="de-DE" sz="2600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467544" y="4101454"/>
            <a:ext cx="8136904" cy="93610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700" dirty="0">
                <a:solidFill>
                  <a:schemeClr val="tx1"/>
                </a:solidFill>
                <a:sym typeface="Wingdings" pitchFamily="2" charset="2"/>
              </a:rPr>
              <a:t>  </a:t>
            </a:r>
            <a:r>
              <a:rPr lang="de-DE" sz="2600" dirty="0">
                <a:solidFill>
                  <a:schemeClr val="tx1"/>
                </a:solidFill>
                <a:sym typeface="Wingdings" pitchFamily="2" charset="2"/>
              </a:rPr>
              <a:t>  </a:t>
            </a:r>
            <a:r>
              <a:rPr lang="de-DE" sz="2600" dirty="0">
                <a:solidFill>
                  <a:schemeClr val="tx1"/>
                </a:solidFill>
              </a:rPr>
              <a:t> </a:t>
            </a:r>
            <a:r>
              <a:rPr lang="de-DE" sz="2600" dirty="0" smtClean="0">
                <a:solidFill>
                  <a:schemeClr val="tx1"/>
                </a:solidFill>
              </a:rPr>
              <a:t>* bei zweiter</a:t>
            </a:r>
            <a:r>
              <a:rPr lang="de-DE" sz="260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de-DE" sz="2600" dirty="0">
                <a:solidFill>
                  <a:schemeClr val="tx1"/>
                </a:solidFill>
                <a:sym typeface="Wingdings" pitchFamily="2" charset="2"/>
              </a:rPr>
              <a:t>Note 5 in einem </a:t>
            </a:r>
            <a:r>
              <a:rPr lang="de-DE" sz="2600" dirty="0" smtClean="0">
                <a:solidFill>
                  <a:schemeClr val="tx1"/>
                </a:solidFill>
                <a:sym typeface="Wingdings" pitchFamily="2" charset="2"/>
              </a:rPr>
              <a:t>Kernfach oder in einem </a:t>
            </a:r>
            <a:br>
              <a:rPr lang="de-DE" sz="2600" dirty="0" smtClean="0">
                <a:solidFill>
                  <a:schemeClr val="tx1"/>
                </a:solidFill>
                <a:sym typeface="Wingdings" pitchFamily="2" charset="2"/>
              </a:rPr>
            </a:br>
            <a:r>
              <a:rPr lang="de-DE" sz="2600" dirty="0" smtClean="0">
                <a:solidFill>
                  <a:schemeClr val="tx1"/>
                </a:solidFill>
                <a:sym typeface="Wingdings" pitchFamily="2" charset="2"/>
              </a:rPr>
              <a:t>        sonstigen </a:t>
            </a:r>
            <a:r>
              <a:rPr lang="de-DE" sz="2600" dirty="0">
                <a:solidFill>
                  <a:schemeClr val="tx1"/>
                </a:solidFill>
                <a:sym typeface="Wingdings" pitchFamily="2" charset="2"/>
              </a:rPr>
              <a:t>versetzungsrelevanten </a:t>
            </a:r>
            <a:r>
              <a:rPr lang="de-DE" sz="2600" dirty="0" smtClean="0">
                <a:solidFill>
                  <a:schemeClr val="tx1"/>
                </a:solidFill>
                <a:sym typeface="Wingdings" pitchFamily="2" charset="2"/>
              </a:rPr>
              <a:t>Fach durch Note 3 </a:t>
            </a:r>
            <a:endParaRPr lang="de-DE" sz="2600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464137" y="513359"/>
            <a:ext cx="8136904" cy="35165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sz="2700" dirty="0">
                <a:solidFill>
                  <a:schemeClr val="tx1"/>
                </a:solidFill>
                <a:sym typeface="Wingdings" pitchFamily="2" charset="2"/>
              </a:rPr>
              <a:t> nach Klasse 9, für Haupt- und Realschüler</a:t>
            </a:r>
            <a:endParaRPr lang="de-DE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289741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build="allAtOnce" animBg="1"/>
      <p:bldP spid="6" grpId="0" build="allAtOnce" animBg="1"/>
      <p:bldP spid="8" grpId="0" build="allAtOnce" animBg="1"/>
      <p:bldP spid="9" grpId="0" build="allAtOnce" animBg="1"/>
      <p:bldP spid="11" grpId="0" build="allAtOnce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/>
          <p:cNvSpPr/>
          <p:nvPr/>
        </p:nvSpPr>
        <p:spPr>
          <a:xfrm>
            <a:off x="395536" y="908720"/>
            <a:ext cx="8208912" cy="5760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70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de-DE" sz="2800" u="sng" dirty="0" smtClean="0">
                <a:solidFill>
                  <a:schemeClr val="tx1"/>
                </a:solidFill>
              </a:rPr>
              <a:t>Bedingungen:</a:t>
            </a:r>
            <a:endParaRPr lang="de-DE" sz="2800" u="sng" dirty="0">
              <a:solidFill>
                <a:schemeClr val="tx1"/>
              </a:solidFill>
            </a:endParaRPr>
          </a:p>
        </p:txBody>
      </p:sp>
      <p:sp>
        <p:nvSpPr>
          <p:cNvPr id="12" name="Inhaltsplatzhalter 4"/>
          <p:cNvSpPr txBox="1">
            <a:spLocks/>
          </p:cNvSpPr>
          <p:nvPr/>
        </p:nvSpPr>
        <p:spPr>
          <a:xfrm>
            <a:off x="395536" y="5877272"/>
            <a:ext cx="8208912" cy="64807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Qualifizierter Hauptschulabschluss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395536" y="1556792"/>
            <a:ext cx="8208912" cy="86409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700" dirty="0" smtClean="0">
                <a:solidFill>
                  <a:schemeClr val="tx1"/>
                </a:solidFill>
                <a:sym typeface="Wingdings" pitchFamily="2" charset="2"/>
              </a:rPr>
              <a:t> 1. Teilnahme an der Besonderen Leistungsfeststellung    </a:t>
            </a:r>
            <a:br>
              <a:rPr lang="de-DE" sz="2700" dirty="0" smtClean="0">
                <a:solidFill>
                  <a:schemeClr val="tx1"/>
                </a:solidFill>
                <a:sym typeface="Wingdings" pitchFamily="2" charset="2"/>
              </a:rPr>
            </a:br>
            <a:r>
              <a:rPr lang="de-DE" sz="2700" dirty="0" smtClean="0">
                <a:solidFill>
                  <a:schemeClr val="tx1"/>
                </a:solidFill>
                <a:sym typeface="Wingdings" pitchFamily="2" charset="2"/>
              </a:rPr>
              <a:t>     (</a:t>
            </a:r>
            <a:r>
              <a:rPr lang="de-DE" sz="2700" dirty="0" err="1" smtClean="0">
                <a:solidFill>
                  <a:schemeClr val="tx1"/>
                </a:solidFill>
                <a:sym typeface="Wingdings" pitchFamily="2" charset="2"/>
              </a:rPr>
              <a:t>bLf</a:t>
            </a:r>
            <a:r>
              <a:rPr lang="de-DE" sz="2700" dirty="0" smtClean="0">
                <a:solidFill>
                  <a:schemeClr val="tx1"/>
                </a:solidFill>
                <a:sym typeface="Wingdings" pitchFamily="2" charset="2"/>
              </a:rPr>
              <a:t>)</a:t>
            </a:r>
            <a:endParaRPr lang="de-DE" sz="2800" u="sng" dirty="0">
              <a:solidFill>
                <a:schemeClr val="tx1"/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395536" y="2492896"/>
            <a:ext cx="8136904" cy="25202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700" dirty="0" smtClean="0">
                <a:solidFill>
                  <a:schemeClr val="tx1"/>
                </a:solidFill>
                <a:sym typeface="Wingdings" pitchFamily="2" charset="2"/>
              </a:rPr>
              <a:t>2. </a:t>
            </a:r>
            <a:r>
              <a:rPr lang="de-DE" sz="2700" dirty="0" smtClean="0">
                <a:solidFill>
                  <a:schemeClr val="tx1"/>
                </a:solidFill>
              </a:rPr>
              <a:t>Notendurchschnitt (mit </a:t>
            </a:r>
            <a:r>
              <a:rPr lang="de-DE" sz="2700" dirty="0" err="1" smtClean="0">
                <a:solidFill>
                  <a:schemeClr val="tx1"/>
                </a:solidFill>
              </a:rPr>
              <a:t>bLf</a:t>
            </a:r>
            <a:r>
              <a:rPr lang="de-DE" sz="2700" dirty="0" smtClean="0">
                <a:solidFill>
                  <a:schemeClr val="tx1"/>
                </a:solidFill>
              </a:rPr>
              <a:t>) von mindestens</a:t>
            </a:r>
          </a:p>
          <a:p>
            <a:r>
              <a:rPr lang="de-DE" sz="2700" dirty="0" smtClean="0">
                <a:solidFill>
                  <a:schemeClr val="tx1"/>
                </a:solidFill>
              </a:rPr>
              <a:t>    * 3,0 in den Kernfächern (</a:t>
            </a:r>
            <a:r>
              <a:rPr lang="de-DE" sz="2700" dirty="0" err="1" smtClean="0">
                <a:solidFill>
                  <a:schemeClr val="tx1"/>
                </a:solidFill>
              </a:rPr>
              <a:t>Deu</a:t>
            </a:r>
            <a:r>
              <a:rPr lang="de-DE" sz="2700" dirty="0" smtClean="0">
                <a:solidFill>
                  <a:schemeClr val="tx1"/>
                </a:solidFill>
              </a:rPr>
              <a:t>, Ma, En) bei </a:t>
            </a:r>
            <a:br>
              <a:rPr lang="de-DE" sz="2700" dirty="0" smtClean="0">
                <a:solidFill>
                  <a:schemeClr val="tx1"/>
                </a:solidFill>
              </a:rPr>
            </a:br>
            <a:r>
              <a:rPr lang="de-DE" sz="2700" dirty="0" smtClean="0">
                <a:solidFill>
                  <a:schemeClr val="tx1"/>
                </a:solidFill>
              </a:rPr>
              <a:t>       mindestens Note 4 und</a:t>
            </a:r>
          </a:p>
          <a:p>
            <a:r>
              <a:rPr lang="de-DE" sz="2700" dirty="0" smtClean="0">
                <a:solidFill>
                  <a:schemeClr val="tx1"/>
                </a:solidFill>
              </a:rPr>
              <a:t>    * 3,0 in den sonstigen versetzungsrelevanten </a:t>
            </a:r>
            <a:br>
              <a:rPr lang="de-DE" sz="2700" dirty="0" smtClean="0">
                <a:solidFill>
                  <a:schemeClr val="tx1"/>
                </a:solidFill>
              </a:rPr>
            </a:br>
            <a:r>
              <a:rPr lang="de-DE" sz="2700" dirty="0" smtClean="0">
                <a:solidFill>
                  <a:schemeClr val="tx1"/>
                </a:solidFill>
              </a:rPr>
              <a:t>       Fächern bei max. einmal Note 5 (keine 6), sonst </a:t>
            </a:r>
            <a:br>
              <a:rPr lang="de-DE" sz="2700" dirty="0" smtClean="0">
                <a:solidFill>
                  <a:schemeClr val="tx1"/>
                </a:solidFill>
              </a:rPr>
            </a:br>
            <a:r>
              <a:rPr lang="de-DE" sz="2700" dirty="0" smtClean="0">
                <a:solidFill>
                  <a:schemeClr val="tx1"/>
                </a:solidFill>
              </a:rPr>
              <a:t>       mind. Note 4</a:t>
            </a:r>
            <a:endParaRPr lang="de-DE" sz="2700" dirty="0">
              <a:solidFill>
                <a:schemeClr val="tx1"/>
              </a:solidFill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395536" y="5085184"/>
            <a:ext cx="8136904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600" dirty="0" smtClean="0">
                <a:solidFill>
                  <a:schemeClr val="tx1"/>
                </a:solidFill>
                <a:sym typeface="Wingdings" pitchFamily="2" charset="2"/>
              </a:rPr>
              <a:t>Berechtigung zum Besuch der 10. Klasse der </a:t>
            </a:r>
            <a:br>
              <a:rPr lang="de-DE" sz="2600" dirty="0" smtClean="0">
                <a:solidFill>
                  <a:schemeClr val="tx1"/>
                </a:solidFill>
                <a:sym typeface="Wingdings" pitchFamily="2" charset="2"/>
              </a:rPr>
            </a:br>
            <a:r>
              <a:rPr lang="de-DE" sz="2600" dirty="0" smtClean="0">
                <a:solidFill>
                  <a:schemeClr val="tx1"/>
                </a:solidFill>
                <a:sym typeface="Wingdings" pitchFamily="2" charset="2"/>
              </a:rPr>
              <a:t>    Sekundarschule  Ziel: Realschulabschluss</a:t>
            </a:r>
            <a:endParaRPr lang="de-DE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472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allAtOnce" animBg="1"/>
      <p:bldP spid="15" grpId="0" build="allAtOnce" animBg="1"/>
      <p:bldP spid="16" grpId="0" build="allAtOnce" animBg="1"/>
      <p:bldP spid="18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4"/>
          <p:cNvSpPr txBox="1">
            <a:spLocks/>
          </p:cNvSpPr>
          <p:nvPr/>
        </p:nvSpPr>
        <p:spPr>
          <a:xfrm>
            <a:off x="395536" y="5877272"/>
            <a:ext cx="8208912" cy="64807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bLf</a:t>
            </a: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Zulassung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323528" y="1340768"/>
            <a:ext cx="8208912" cy="129614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700" dirty="0" smtClean="0">
                <a:solidFill>
                  <a:schemeClr val="tx1"/>
                </a:solidFill>
                <a:sym typeface="Wingdings" pitchFamily="2" charset="2"/>
              </a:rPr>
              <a:t>für alle Schüler der 9. Klassen, die im auf den Hauptschulabschluss bezogenen Bildungsgang unterrichtet werden</a:t>
            </a:r>
            <a:endParaRPr lang="de-DE" sz="2800" u="sng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323528" y="2780928"/>
            <a:ext cx="8208912" cy="79208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700" dirty="0" smtClean="0">
                <a:solidFill>
                  <a:schemeClr val="tx1"/>
                </a:solidFill>
                <a:sym typeface="Wingdings" pitchFamily="2" charset="2"/>
              </a:rPr>
              <a:t> auf Antrag der Sorgeberechtigten</a:t>
            </a:r>
            <a:endParaRPr lang="de-DE" sz="2800" u="sng" dirty="0">
              <a:solidFill>
                <a:schemeClr val="tx1"/>
              </a:solidFill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323528" y="3717032"/>
            <a:ext cx="8208912" cy="129614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700" dirty="0" smtClean="0">
                <a:solidFill>
                  <a:schemeClr val="tx1"/>
                </a:solidFill>
              </a:rPr>
              <a:t>Beratung der potentiellen Teilnehmer und Teilnehmerinnen auf Grundlage der Jahresnoten durch die Schule</a:t>
            </a:r>
            <a:endParaRPr lang="de-DE" sz="27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  <p:bldP spid="4" grpId="0" build="allAtOnce" animBg="1"/>
      <p:bldP spid="5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323528" y="1196752"/>
            <a:ext cx="4608512" cy="172819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700" dirty="0" smtClean="0">
                <a:solidFill>
                  <a:schemeClr val="tx1"/>
                </a:solidFill>
                <a:sym typeface="Wingdings" pitchFamily="2" charset="2"/>
              </a:rPr>
              <a:t>jeweils eine schriftliche Prüfung in Deutsch und Mathematik  </a:t>
            </a:r>
            <a:br>
              <a:rPr lang="de-DE" sz="2700" dirty="0" smtClean="0">
                <a:solidFill>
                  <a:schemeClr val="tx1"/>
                </a:solidFill>
                <a:sym typeface="Wingdings" pitchFamily="2" charset="2"/>
              </a:rPr>
            </a:br>
            <a:r>
              <a:rPr lang="de-DE" sz="2700" dirty="0" smtClean="0">
                <a:solidFill>
                  <a:schemeClr val="tx1"/>
                </a:solidFill>
                <a:sym typeface="Wingdings" pitchFamily="2" charset="2"/>
              </a:rPr>
              <a:t>(zentral vorgegeben)</a:t>
            </a:r>
            <a:endParaRPr lang="de-DE" sz="2800" u="sng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3419872" y="3789040"/>
            <a:ext cx="5256584" cy="158417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700" dirty="0" smtClean="0">
                <a:solidFill>
                  <a:schemeClr val="tx1"/>
                </a:solidFill>
                <a:sym typeface="Wingdings" pitchFamily="2" charset="2"/>
              </a:rPr>
              <a:t>eine mündliche Prüfung in einen weiteren Fach </a:t>
            </a:r>
            <a:br>
              <a:rPr lang="de-DE" sz="2700" dirty="0" smtClean="0">
                <a:solidFill>
                  <a:schemeClr val="tx1"/>
                </a:solidFill>
                <a:sym typeface="Wingdings" pitchFamily="2" charset="2"/>
              </a:rPr>
            </a:br>
            <a:r>
              <a:rPr lang="de-DE" sz="2700" dirty="0" smtClean="0">
                <a:solidFill>
                  <a:schemeClr val="tx1"/>
                </a:solidFill>
                <a:sym typeface="Wingdings" pitchFamily="2" charset="2"/>
              </a:rPr>
              <a:t>(außer Sport) nach Wahl</a:t>
            </a:r>
            <a:endParaRPr lang="de-DE" sz="2800" u="sng" dirty="0">
              <a:solidFill>
                <a:schemeClr val="tx1"/>
              </a:solidFill>
            </a:endParaRPr>
          </a:p>
        </p:txBody>
      </p:sp>
      <p:sp>
        <p:nvSpPr>
          <p:cNvPr id="5" name="Inhaltsplatzhalter 4"/>
          <p:cNvSpPr txBox="1">
            <a:spLocks/>
          </p:cNvSpPr>
          <p:nvPr/>
        </p:nvSpPr>
        <p:spPr>
          <a:xfrm>
            <a:off x="395536" y="5877272"/>
            <a:ext cx="8208912" cy="64807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de-DE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bLf</a:t>
            </a: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Umfang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Grafik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356992"/>
            <a:ext cx="2376264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1196752"/>
            <a:ext cx="3287266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  <p:bldP spid="4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476672"/>
            <a:ext cx="8183880" cy="4104456"/>
          </a:xfrm>
        </p:spPr>
        <p:txBody>
          <a:bodyPr>
            <a:normAutofit fontScale="85000" lnSpcReduction="20000"/>
          </a:bodyPr>
          <a:lstStyle/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pPr>
              <a:buNone/>
            </a:pP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pPr>
              <a:buNone/>
            </a:pPr>
            <a:r>
              <a:rPr lang="de-DE" dirty="0" smtClean="0"/>
              <a:t> </a:t>
            </a:r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467544" y="980728"/>
            <a:ext cx="8208912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600" dirty="0" smtClean="0">
                <a:solidFill>
                  <a:schemeClr val="tx1"/>
                </a:solidFill>
              </a:rPr>
              <a:t>Alle Schülerinnen und Schüler finden sich  7:30 Uhr in </a:t>
            </a:r>
            <a:br>
              <a:rPr lang="de-DE" sz="2600" dirty="0" smtClean="0">
                <a:solidFill>
                  <a:schemeClr val="tx1"/>
                </a:solidFill>
              </a:rPr>
            </a:br>
            <a:r>
              <a:rPr lang="de-DE" sz="2600" dirty="0" smtClean="0">
                <a:solidFill>
                  <a:schemeClr val="tx1"/>
                </a:solidFill>
              </a:rPr>
              <a:t>  der Aula ein</a:t>
            </a:r>
            <a:r>
              <a:rPr lang="de-DE" sz="2800" dirty="0" smtClean="0">
                <a:solidFill>
                  <a:schemeClr val="tx1"/>
                </a:solidFill>
              </a:rPr>
              <a:t>.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67544" y="1844824"/>
            <a:ext cx="8208912" cy="86409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600" dirty="0" smtClean="0">
                <a:solidFill>
                  <a:schemeClr val="tx1"/>
                </a:solidFill>
              </a:rPr>
              <a:t>Ein unterrichtender Fachlehrer führt eine Belehrung </a:t>
            </a:r>
            <a:br>
              <a:rPr lang="de-DE" sz="2600" dirty="0" smtClean="0">
                <a:solidFill>
                  <a:schemeClr val="tx1"/>
                </a:solidFill>
              </a:rPr>
            </a:br>
            <a:r>
              <a:rPr lang="de-DE" sz="2600" dirty="0" smtClean="0">
                <a:solidFill>
                  <a:schemeClr val="tx1"/>
                </a:solidFill>
              </a:rPr>
              <a:t>  über Täuschungshandlungen durch. </a:t>
            </a:r>
            <a:endParaRPr lang="de-DE" sz="2600" dirty="0">
              <a:solidFill>
                <a:schemeClr val="tx1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467544" y="2852936"/>
            <a:ext cx="8208912" cy="86409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600" dirty="0" smtClean="0">
                <a:solidFill>
                  <a:schemeClr val="tx1"/>
                </a:solidFill>
              </a:rPr>
              <a:t>Die Teilnehmer und Teilnehmerinnen werden über das  </a:t>
            </a:r>
            <a:br>
              <a:rPr lang="de-DE" sz="2600" dirty="0" smtClean="0">
                <a:solidFill>
                  <a:schemeClr val="tx1"/>
                </a:solidFill>
              </a:rPr>
            </a:br>
            <a:r>
              <a:rPr lang="de-DE" sz="2600" dirty="0" smtClean="0">
                <a:solidFill>
                  <a:schemeClr val="tx1"/>
                </a:solidFill>
              </a:rPr>
              <a:t>  Benutzen der erlaubten Hilfsmittel informiert. </a:t>
            </a:r>
            <a:endParaRPr lang="de-DE" sz="2600" dirty="0">
              <a:solidFill>
                <a:schemeClr val="tx1"/>
              </a:solidFill>
            </a:endParaRPr>
          </a:p>
        </p:txBody>
      </p:sp>
      <p:sp>
        <p:nvSpPr>
          <p:cNvPr id="9" name="Inhaltsplatzhalter 4"/>
          <p:cNvSpPr txBox="1">
            <a:spLocks/>
          </p:cNvSpPr>
          <p:nvPr/>
        </p:nvSpPr>
        <p:spPr>
          <a:xfrm>
            <a:off x="467544" y="5877272"/>
            <a:ext cx="8208912" cy="72008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anchor="ctr">
            <a:noAutofit/>
          </a:bodyPr>
          <a:lstStyle/>
          <a:p>
            <a:pPr lvl="0" algn="ctr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Durchführung der schriftlichen </a:t>
            </a:r>
            <a:r>
              <a:rPr lang="de-DE" sz="3600" b="1" noProof="0" dirty="0" smtClean="0">
                <a:solidFill>
                  <a:schemeClr val="bg1"/>
                </a:solidFill>
              </a:rPr>
              <a:t>b</a:t>
            </a:r>
            <a:r>
              <a:rPr lang="de-DE" sz="3600" b="1" dirty="0" err="1" smtClean="0">
                <a:solidFill>
                  <a:schemeClr val="bg1"/>
                </a:solidFill>
              </a:rPr>
              <a:t>Lf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467544" y="3861048"/>
            <a:ext cx="8208912" cy="86409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sz="2200" dirty="0" smtClean="0">
                <a:solidFill>
                  <a:schemeClr val="tx1"/>
                </a:solidFill>
              </a:rPr>
              <a:t> </a:t>
            </a:r>
            <a:r>
              <a:rPr lang="de-DE" sz="2600" dirty="0" smtClean="0">
                <a:solidFill>
                  <a:schemeClr val="tx1"/>
                </a:solidFill>
              </a:rPr>
              <a:t>Sie werden gefragt, ob sie sich gesundheitlich in der  </a:t>
            </a:r>
            <a:br>
              <a:rPr lang="de-DE" sz="2600" dirty="0" smtClean="0">
                <a:solidFill>
                  <a:schemeClr val="tx1"/>
                </a:solidFill>
              </a:rPr>
            </a:br>
            <a:r>
              <a:rPr lang="de-DE" sz="2600" dirty="0" smtClean="0">
                <a:solidFill>
                  <a:schemeClr val="tx1"/>
                </a:solidFill>
              </a:rPr>
              <a:t>  Lage fühlen, die Prüfung abzulegen.</a:t>
            </a:r>
            <a:endParaRPr lang="de-DE" sz="2600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467544" y="4869160"/>
            <a:ext cx="8208912" cy="8557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sz="2600" dirty="0" smtClean="0">
                <a:solidFill>
                  <a:schemeClr val="tx1"/>
                </a:solidFill>
              </a:rPr>
              <a:t> Durch die prüfende Lehrkraft wird ein Protokoll </a:t>
            </a:r>
            <a:br>
              <a:rPr lang="de-DE" sz="2600" dirty="0" smtClean="0">
                <a:solidFill>
                  <a:schemeClr val="tx1"/>
                </a:solidFill>
              </a:rPr>
            </a:br>
            <a:r>
              <a:rPr lang="de-DE" sz="2600" dirty="0" smtClean="0">
                <a:solidFill>
                  <a:schemeClr val="tx1"/>
                </a:solidFill>
              </a:rPr>
              <a:t>   erstellt.</a:t>
            </a:r>
            <a:endParaRPr lang="de-DE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58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6" grpId="0" build="allAtOnce" animBg="1"/>
      <p:bldP spid="7" grpId="0" build="allAtOnce" animBg="1"/>
      <p:bldP spid="10" grpId="0" build="allAtOnce" animBg="1"/>
      <p:bldP spid="11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476672"/>
            <a:ext cx="8183880" cy="4104456"/>
          </a:xfrm>
        </p:spPr>
        <p:txBody>
          <a:bodyPr>
            <a:normAutofit fontScale="85000" lnSpcReduction="20000"/>
          </a:bodyPr>
          <a:lstStyle/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pPr>
              <a:buNone/>
            </a:pP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pPr>
              <a:buNone/>
            </a:pPr>
            <a:r>
              <a:rPr lang="de-DE" dirty="0" smtClean="0"/>
              <a:t> </a:t>
            </a:r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9" name="Inhaltsplatzhalter 4"/>
          <p:cNvSpPr txBox="1">
            <a:spLocks/>
          </p:cNvSpPr>
          <p:nvPr/>
        </p:nvSpPr>
        <p:spPr>
          <a:xfrm>
            <a:off x="467544" y="5877272"/>
            <a:ext cx="8208912" cy="72008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anchor="ctr">
            <a:noAutofit/>
          </a:bodyPr>
          <a:lstStyle/>
          <a:p>
            <a:pPr lvl="0" algn="ctr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Dauer der schriftlichen </a:t>
            </a:r>
            <a:r>
              <a:rPr kumimoji="0" lang="de-DE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bLf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441783" y="2196547"/>
            <a:ext cx="5184576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200" dirty="0" smtClean="0">
                <a:solidFill>
                  <a:schemeClr val="tx1"/>
                </a:solidFill>
              </a:rPr>
              <a:t/>
            </a:r>
            <a:br>
              <a:rPr lang="de-DE" sz="2200" dirty="0" smtClean="0">
                <a:solidFill>
                  <a:schemeClr val="tx1"/>
                </a:solidFill>
              </a:rPr>
            </a:br>
            <a:r>
              <a:rPr lang="de-DE" sz="2800" dirty="0" smtClean="0">
                <a:solidFill>
                  <a:schemeClr val="tx1"/>
                </a:solidFill>
              </a:rPr>
              <a:t>Deutsch</a:t>
            </a:r>
            <a:r>
              <a:rPr lang="de-DE" sz="2800" dirty="0">
                <a:solidFill>
                  <a:schemeClr val="tx1"/>
                </a:solidFill>
              </a:rPr>
              <a:t>		</a:t>
            </a:r>
            <a:r>
              <a:rPr lang="de-DE" sz="2800" dirty="0" smtClean="0">
                <a:solidFill>
                  <a:schemeClr val="tx1"/>
                </a:solidFill>
              </a:rPr>
              <a:t>150 </a:t>
            </a:r>
            <a:r>
              <a:rPr lang="de-DE" sz="2800" dirty="0">
                <a:solidFill>
                  <a:schemeClr val="tx1"/>
                </a:solidFill>
              </a:rPr>
              <a:t>min</a:t>
            </a:r>
            <a:endParaRPr lang="de-DE" sz="2400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441783" y="3501008"/>
            <a:ext cx="5184576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200" dirty="0" smtClean="0">
                <a:solidFill>
                  <a:schemeClr val="tx1"/>
                </a:solidFill>
              </a:rPr>
              <a:t/>
            </a:r>
            <a:br>
              <a:rPr lang="de-DE" sz="2200" dirty="0" smtClean="0">
                <a:solidFill>
                  <a:schemeClr val="tx1"/>
                </a:solidFill>
              </a:rPr>
            </a:br>
            <a:r>
              <a:rPr lang="de-DE" sz="2800" dirty="0" smtClean="0">
                <a:solidFill>
                  <a:schemeClr val="tx1"/>
                </a:solidFill>
              </a:rPr>
              <a:t>Mathematik</a:t>
            </a:r>
            <a:r>
              <a:rPr lang="de-DE" sz="2800" dirty="0">
                <a:solidFill>
                  <a:schemeClr val="tx1"/>
                </a:solidFill>
              </a:rPr>
              <a:t>	9</a:t>
            </a:r>
            <a:r>
              <a:rPr lang="de-DE" sz="2800" dirty="0" smtClean="0">
                <a:solidFill>
                  <a:schemeClr val="tx1"/>
                </a:solidFill>
              </a:rPr>
              <a:t>0 </a:t>
            </a:r>
            <a:r>
              <a:rPr lang="de-DE" sz="2800" dirty="0">
                <a:solidFill>
                  <a:schemeClr val="tx1"/>
                </a:solidFill>
              </a:rPr>
              <a:t>min</a:t>
            </a:r>
            <a:endParaRPr lang="de-DE" sz="2400" dirty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endParaRPr lang="de-DE" sz="2800" dirty="0">
              <a:solidFill>
                <a:schemeClr val="tx1"/>
              </a:solidFill>
            </a:endParaRPr>
          </a:p>
        </p:txBody>
      </p:sp>
      <p:pic>
        <p:nvPicPr>
          <p:cNvPr id="14" name="Bild 6" descr="G0403127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838737"/>
            <a:ext cx="2592288" cy="25922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5424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 animBg="1"/>
      <p:bldP spid="13" grpId="0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>
              <a:buNone/>
            </a:pPr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4" name="Rechteck 3"/>
          <p:cNvSpPr/>
          <p:nvPr/>
        </p:nvSpPr>
        <p:spPr>
          <a:xfrm>
            <a:off x="467544" y="764704"/>
            <a:ext cx="8136904" cy="79208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sz="2800" dirty="0" smtClean="0">
                <a:solidFill>
                  <a:schemeClr val="tx1"/>
                </a:solidFill>
              </a:rPr>
              <a:t> </a:t>
            </a:r>
            <a:r>
              <a:rPr lang="de-DE" sz="2600" dirty="0" smtClean="0">
                <a:solidFill>
                  <a:schemeClr val="tx1"/>
                </a:solidFill>
              </a:rPr>
              <a:t>Die Prüfungsarbeiten werden von zwei Fachlehrern   </a:t>
            </a:r>
            <a:br>
              <a:rPr lang="de-DE" sz="2600" dirty="0" smtClean="0">
                <a:solidFill>
                  <a:schemeClr val="tx1"/>
                </a:solidFill>
              </a:rPr>
            </a:br>
            <a:r>
              <a:rPr lang="de-DE" sz="2600" dirty="0" smtClean="0">
                <a:solidFill>
                  <a:schemeClr val="tx1"/>
                </a:solidFill>
              </a:rPr>
              <a:t>   unabhängig voneinander bewertet.</a:t>
            </a:r>
            <a:endParaRPr lang="de-DE" sz="2600" dirty="0">
              <a:solidFill>
                <a:schemeClr val="tx1"/>
              </a:solidFill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467544" y="1628800"/>
            <a:ext cx="8136904" cy="115212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sz="2600" dirty="0" smtClean="0">
                <a:solidFill>
                  <a:schemeClr val="tx1"/>
                </a:solidFill>
              </a:rPr>
              <a:t> Können sie sich nicht auf eine Note einigen, wird die </a:t>
            </a:r>
            <a:br>
              <a:rPr lang="de-DE" sz="2600" dirty="0" smtClean="0">
                <a:solidFill>
                  <a:schemeClr val="tx1"/>
                </a:solidFill>
              </a:rPr>
            </a:br>
            <a:r>
              <a:rPr lang="de-DE" sz="2600" dirty="0" smtClean="0">
                <a:solidFill>
                  <a:schemeClr val="tx1"/>
                </a:solidFill>
              </a:rPr>
              <a:t>  Note durch den unterrichtenden Fachlehrer  </a:t>
            </a:r>
            <a:br>
              <a:rPr lang="de-DE" sz="2600" dirty="0" smtClean="0">
                <a:solidFill>
                  <a:schemeClr val="tx1"/>
                </a:solidFill>
              </a:rPr>
            </a:br>
            <a:r>
              <a:rPr lang="de-DE" sz="2600" dirty="0" smtClean="0">
                <a:solidFill>
                  <a:schemeClr val="tx1"/>
                </a:solidFill>
              </a:rPr>
              <a:t>  festgesetzt.</a:t>
            </a:r>
            <a:endParaRPr lang="de-DE" sz="2600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467544" y="4221088"/>
            <a:ext cx="8136904" cy="158417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sz="2600" dirty="0" smtClean="0">
                <a:solidFill>
                  <a:schemeClr val="tx1"/>
                </a:solidFill>
              </a:rPr>
              <a:t> Zu diesem Zeitpunkt kann bei Unerreichbarkeit des </a:t>
            </a:r>
            <a:br>
              <a:rPr lang="de-DE" sz="2600" dirty="0" smtClean="0">
                <a:solidFill>
                  <a:schemeClr val="tx1"/>
                </a:solidFill>
              </a:rPr>
            </a:br>
            <a:r>
              <a:rPr lang="de-DE" sz="2600" dirty="0" smtClean="0">
                <a:solidFill>
                  <a:schemeClr val="tx1"/>
                </a:solidFill>
              </a:rPr>
              <a:t>  angestrebten Abschlusses von der mündlichen </a:t>
            </a:r>
            <a:br>
              <a:rPr lang="de-DE" sz="2600" dirty="0" smtClean="0">
                <a:solidFill>
                  <a:schemeClr val="tx1"/>
                </a:solidFill>
              </a:rPr>
            </a:br>
            <a:r>
              <a:rPr lang="de-DE" sz="2600" dirty="0" smtClean="0">
                <a:solidFill>
                  <a:schemeClr val="tx1"/>
                </a:solidFill>
              </a:rPr>
              <a:t>  Leistungsfeststellung Abstand genommen werden.</a:t>
            </a:r>
            <a:endParaRPr lang="de-DE" sz="2600" dirty="0">
              <a:solidFill>
                <a:schemeClr val="tx1"/>
              </a:solidFill>
            </a:endParaRPr>
          </a:p>
        </p:txBody>
      </p:sp>
      <p:sp>
        <p:nvSpPr>
          <p:cNvPr id="9" name="Inhaltsplatzhalter 4"/>
          <p:cNvSpPr txBox="1">
            <a:spLocks/>
          </p:cNvSpPr>
          <p:nvPr/>
        </p:nvSpPr>
        <p:spPr>
          <a:xfrm>
            <a:off x="467544" y="5877272"/>
            <a:ext cx="8208912" cy="72008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anchor="ctr">
            <a:noAutofit/>
          </a:bodyPr>
          <a:lstStyle/>
          <a:p>
            <a:pPr lvl="0" algn="ctr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Korrektur der schriftlichen </a:t>
            </a:r>
            <a:r>
              <a:rPr lang="de-DE" sz="3600" b="1" noProof="0" dirty="0" smtClean="0">
                <a:solidFill>
                  <a:schemeClr val="bg1"/>
                </a:solidFill>
              </a:rPr>
              <a:t>b</a:t>
            </a:r>
            <a:r>
              <a:rPr lang="de-DE" sz="3600" b="1" dirty="0" err="1" smtClean="0">
                <a:solidFill>
                  <a:schemeClr val="bg1"/>
                </a:solidFill>
              </a:rPr>
              <a:t>Lf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467544" y="2852936"/>
            <a:ext cx="8136904" cy="129614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sz="2600" dirty="0" smtClean="0">
                <a:solidFill>
                  <a:schemeClr val="tx1"/>
                </a:solidFill>
              </a:rPr>
              <a:t> Nach Bekanntgabe der Ergebnisse ist zum </a:t>
            </a:r>
            <a:br>
              <a:rPr lang="de-DE" sz="2600" dirty="0" smtClean="0">
                <a:solidFill>
                  <a:schemeClr val="tx1"/>
                </a:solidFill>
              </a:rPr>
            </a:br>
            <a:r>
              <a:rPr lang="de-DE" sz="2600" dirty="0" smtClean="0">
                <a:solidFill>
                  <a:schemeClr val="tx1"/>
                </a:solidFill>
              </a:rPr>
              <a:t>  Erreichen des angestrebten Abschlusses auch eine </a:t>
            </a:r>
            <a:br>
              <a:rPr lang="de-DE" sz="2600" dirty="0" smtClean="0">
                <a:solidFill>
                  <a:schemeClr val="tx1"/>
                </a:solidFill>
              </a:rPr>
            </a:br>
            <a:r>
              <a:rPr lang="de-DE" sz="2600" dirty="0" smtClean="0">
                <a:solidFill>
                  <a:schemeClr val="tx1"/>
                </a:solidFill>
              </a:rPr>
              <a:t>  andere mündliche Leistungsfeststellung wählbar. </a:t>
            </a:r>
            <a:endParaRPr lang="de-DE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760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7" grpId="0" build="allAtOnce" animBg="1"/>
      <p:bldP spid="8" grpId="0" build="allAtOnce" animBg="1"/>
      <p:bldP spid="11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467544" y="260648"/>
            <a:ext cx="8208912" cy="122413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sz="2600" dirty="0" smtClean="0">
                <a:solidFill>
                  <a:schemeClr val="tx1"/>
                </a:solidFill>
              </a:rPr>
              <a:t> </a:t>
            </a:r>
            <a:r>
              <a:rPr lang="de-DE" sz="2400" dirty="0" smtClean="0">
                <a:solidFill>
                  <a:schemeClr val="tx1"/>
                </a:solidFill>
              </a:rPr>
              <a:t>Die mündliche Leistungsfeststellung wird vom unter- </a:t>
            </a:r>
            <a:br>
              <a:rPr lang="de-DE" sz="2400" dirty="0" smtClean="0">
                <a:solidFill>
                  <a:schemeClr val="tx1"/>
                </a:solidFill>
              </a:rPr>
            </a:br>
            <a:r>
              <a:rPr lang="de-DE" sz="2400" dirty="0" smtClean="0">
                <a:solidFill>
                  <a:schemeClr val="tx1"/>
                </a:solidFill>
              </a:rPr>
              <a:t>   richtenden Fachlehrer und einem weiteren Fachlehrer </a:t>
            </a:r>
            <a:br>
              <a:rPr lang="de-DE" sz="2400" dirty="0" smtClean="0">
                <a:solidFill>
                  <a:schemeClr val="tx1"/>
                </a:solidFill>
              </a:rPr>
            </a:br>
            <a:r>
              <a:rPr lang="de-DE" sz="2400" dirty="0" smtClean="0">
                <a:solidFill>
                  <a:schemeClr val="tx1"/>
                </a:solidFill>
              </a:rPr>
              <a:t>   durchgeführt.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467544" y="4581128"/>
            <a:ext cx="8208912" cy="4956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sz="2600" dirty="0" smtClean="0">
                <a:solidFill>
                  <a:schemeClr val="tx1"/>
                </a:solidFill>
              </a:rPr>
              <a:t> </a:t>
            </a:r>
            <a:r>
              <a:rPr lang="de-DE" sz="2400" dirty="0" smtClean="0">
                <a:solidFill>
                  <a:schemeClr val="tx1"/>
                </a:solidFill>
              </a:rPr>
              <a:t>Diese dauert  dann 15 bis 20 Minuten.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67544" y="5157192"/>
            <a:ext cx="8208912" cy="4956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sz="2600" dirty="0" smtClean="0">
                <a:solidFill>
                  <a:schemeClr val="tx1"/>
                </a:solidFill>
              </a:rPr>
              <a:t> </a:t>
            </a:r>
            <a:r>
              <a:rPr lang="de-DE" sz="2400" dirty="0" smtClean="0">
                <a:solidFill>
                  <a:schemeClr val="tx1"/>
                </a:solidFill>
              </a:rPr>
              <a:t>Es wird ein Protokoll angefertigt.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7" name="Inhaltsplatzhalter 4"/>
          <p:cNvSpPr txBox="1">
            <a:spLocks/>
          </p:cNvSpPr>
          <p:nvPr/>
        </p:nvSpPr>
        <p:spPr>
          <a:xfrm>
            <a:off x="467544" y="5805264"/>
            <a:ext cx="8208912" cy="79208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anchor="ctr">
            <a:noAutofit/>
          </a:bodyPr>
          <a:lstStyle/>
          <a:p>
            <a:pPr lvl="0" algn="ctr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kumimoji="0" lang="de-DE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Durchführung der mündlichen </a:t>
            </a:r>
            <a:r>
              <a:rPr lang="de-DE" sz="3600" b="1" noProof="0" dirty="0" smtClean="0">
                <a:solidFill>
                  <a:schemeClr val="bg1"/>
                </a:solidFill>
              </a:rPr>
              <a:t>b</a:t>
            </a:r>
            <a:r>
              <a:rPr lang="de-DE" sz="3600" b="1" dirty="0" err="1" smtClean="0">
                <a:solidFill>
                  <a:schemeClr val="bg1"/>
                </a:solidFill>
              </a:rPr>
              <a:t>Lf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467544" y="2132856"/>
            <a:ext cx="8208912" cy="72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sz="2600" dirty="0" smtClean="0">
                <a:solidFill>
                  <a:schemeClr val="tx1"/>
                </a:solidFill>
              </a:rPr>
              <a:t> </a:t>
            </a:r>
            <a:r>
              <a:rPr lang="de-DE" sz="2400" dirty="0" smtClean="0">
                <a:solidFill>
                  <a:schemeClr val="tx1"/>
                </a:solidFill>
              </a:rPr>
              <a:t>Dann erhält der Teilnehmer eine Vorbereitungszeit von </a:t>
            </a:r>
            <a:br>
              <a:rPr lang="de-DE" sz="2400" dirty="0" smtClean="0">
                <a:solidFill>
                  <a:schemeClr val="tx1"/>
                </a:solidFill>
              </a:rPr>
            </a:br>
            <a:r>
              <a:rPr lang="de-DE" sz="2400" dirty="0" smtClean="0">
                <a:solidFill>
                  <a:schemeClr val="tx1"/>
                </a:solidFill>
              </a:rPr>
              <a:t>   15 bis 20  Minuten.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467544" y="1556792"/>
            <a:ext cx="8208912" cy="50405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sz="2400" dirty="0" smtClean="0">
                <a:solidFill>
                  <a:schemeClr val="tx1"/>
                </a:solidFill>
              </a:rPr>
              <a:t> Er teilt dem Teilnehmer eine bestimmte Aufgabe zu.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467544" y="2924944"/>
            <a:ext cx="8208912" cy="158417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de-DE" sz="2800" dirty="0" smtClean="0">
                <a:solidFill>
                  <a:schemeClr val="tx1"/>
                </a:solidFill>
              </a:rPr>
              <a:t> I</a:t>
            </a:r>
            <a:r>
              <a:rPr lang="de-DE" sz="2400" dirty="0" smtClean="0">
                <a:solidFill>
                  <a:schemeClr val="tx1"/>
                </a:solidFill>
              </a:rPr>
              <a:t>n der Zeit darf er unter Aufsicht Aufzeichnungen mit den </a:t>
            </a:r>
            <a:br>
              <a:rPr lang="de-DE" sz="2400" dirty="0" smtClean="0">
                <a:solidFill>
                  <a:schemeClr val="tx1"/>
                </a:solidFill>
              </a:rPr>
            </a:br>
            <a:r>
              <a:rPr lang="de-DE" sz="2400" dirty="0" smtClean="0">
                <a:solidFill>
                  <a:schemeClr val="tx1"/>
                </a:solidFill>
              </a:rPr>
              <a:t>   jeweils zugelassenen und im Vorbereitungsraum </a:t>
            </a:r>
            <a:br>
              <a:rPr lang="de-DE" sz="2400" dirty="0" smtClean="0">
                <a:solidFill>
                  <a:schemeClr val="tx1"/>
                </a:solidFill>
              </a:rPr>
            </a:br>
            <a:r>
              <a:rPr lang="de-DE" sz="2400" dirty="0" smtClean="0">
                <a:solidFill>
                  <a:schemeClr val="tx1"/>
                </a:solidFill>
              </a:rPr>
              <a:t>   befindlichen Hilfsmitteln erstellen und diese in der </a:t>
            </a:r>
            <a:br>
              <a:rPr lang="de-DE" sz="2400" dirty="0" smtClean="0">
                <a:solidFill>
                  <a:schemeClr val="tx1"/>
                </a:solidFill>
              </a:rPr>
            </a:br>
            <a:r>
              <a:rPr lang="de-DE" sz="2400" dirty="0" smtClean="0">
                <a:solidFill>
                  <a:schemeClr val="tx1"/>
                </a:solidFill>
              </a:rPr>
              <a:t>   Leistungsfeststellung verwenden.</a:t>
            </a:r>
            <a:endParaRPr lang="de-D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978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build="allAtOnce" animBg="1"/>
      <p:bldP spid="6" grpId="0" build="allAtOnce" animBg="1"/>
      <p:bldP spid="10" grpId="0" build="allAtOnce" animBg="1"/>
      <p:bldP spid="11" grpId="0" build="allAtOnce" animBg="1"/>
      <p:bldP spid="12" grpId="0" build="allAtOnce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yperion">
  <a:themeElements>
    <a:clrScheme name="Hyperion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yperion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yperio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883</Words>
  <Application>Microsoft Office PowerPoint</Application>
  <PresentationFormat>Bildschirmpräsentation (4:3)</PresentationFormat>
  <Paragraphs>132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0" baseType="lpstr">
      <vt:lpstr>Arial</vt:lpstr>
      <vt:lpstr>Calibri</vt:lpstr>
      <vt:lpstr>Constantia</vt:lpstr>
      <vt:lpstr>Wingdings</vt:lpstr>
      <vt:lpstr>Wingdings 2</vt:lpstr>
      <vt:lpstr>Hyperion</vt:lpstr>
      <vt:lpstr>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Abschlussprüfungen zum Erwerb des Realschulabschlusses  und des  erweiterten Realschulabschlusses</dc:title>
  <dc:creator>KerstinM</dc:creator>
  <cp:lastModifiedBy>skshvsl1@schulnetz.lksdl</cp:lastModifiedBy>
  <cp:revision>134</cp:revision>
  <dcterms:created xsi:type="dcterms:W3CDTF">2014-02-24T20:21:09Z</dcterms:created>
  <dcterms:modified xsi:type="dcterms:W3CDTF">2025-02-05T14:53:04Z</dcterms:modified>
</cp:coreProperties>
</file>