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4" r:id="rId4"/>
    <p:sldId id="295" r:id="rId5"/>
    <p:sldId id="283" r:id="rId6"/>
    <p:sldId id="284" r:id="rId7"/>
    <p:sldId id="296" r:id="rId8"/>
    <p:sldId id="303" r:id="rId9"/>
    <p:sldId id="290" r:id="rId10"/>
    <p:sldId id="297" r:id="rId11"/>
    <p:sldId id="304" r:id="rId12"/>
    <p:sldId id="302" r:id="rId13"/>
    <p:sldId id="289" r:id="rId14"/>
    <p:sldId id="285" r:id="rId15"/>
    <p:sldId id="271" r:id="rId16"/>
    <p:sldId id="272" r:id="rId17"/>
    <p:sldId id="258" r:id="rId18"/>
    <p:sldId id="259" r:id="rId19"/>
    <p:sldId id="260" r:id="rId20"/>
    <p:sldId id="261" r:id="rId21"/>
    <p:sldId id="300" r:id="rId22"/>
    <p:sldId id="299" r:id="rId23"/>
    <p:sldId id="263" r:id="rId24"/>
    <p:sldId id="298" r:id="rId25"/>
    <p:sldId id="305" r:id="rId26"/>
    <p:sldId id="262" r:id="rId27"/>
    <p:sldId id="264" r:id="rId28"/>
    <p:sldId id="274" r:id="rId29"/>
    <p:sldId id="275" r:id="rId30"/>
    <p:sldId id="276" r:id="rId31"/>
    <p:sldId id="266" r:id="rId32"/>
    <p:sldId id="269" r:id="rId33"/>
    <p:sldId id="282" r:id="rId34"/>
    <p:sldId id="267" r:id="rId35"/>
    <p:sldId id="270" r:id="rId36"/>
    <p:sldId id="306" r:id="rId37"/>
    <p:sldId id="268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720183-C6AB-4DC9-A416-272D02D30DB7}" type="datetimeFigureOut">
              <a:rPr lang="de-DE" smtClean="0"/>
              <a:pPr/>
              <a:t>15.03.2022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unclipart.de/cliparts/schule/g040312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unclipart.de/cliparts/schule/g04031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3240360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3717032"/>
            <a:ext cx="8136904" cy="208823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rgbClr val="FFC000"/>
                </a:solidFill>
              </a:rPr>
              <a:t>Abschlussprüfungen zum Erwerb des Realschulabschlusses </a:t>
            </a:r>
            <a:br>
              <a:rPr lang="de-DE" sz="3200" dirty="0">
                <a:solidFill>
                  <a:srgbClr val="FFC000"/>
                </a:solidFill>
              </a:rPr>
            </a:br>
            <a:r>
              <a:rPr lang="de-DE" sz="3200" dirty="0">
                <a:solidFill>
                  <a:srgbClr val="FFC000"/>
                </a:solidFill>
              </a:rPr>
              <a:t>und des </a:t>
            </a:r>
            <a:br>
              <a:rPr lang="de-DE" sz="3200" dirty="0">
                <a:solidFill>
                  <a:srgbClr val="FFC000"/>
                </a:solidFill>
              </a:rPr>
            </a:br>
            <a:r>
              <a:rPr lang="de-DE" sz="3200" dirty="0">
                <a:solidFill>
                  <a:srgbClr val="FFC000"/>
                </a:solidFill>
              </a:rPr>
              <a:t>erweiterten Realschulabschlusses</a:t>
            </a:r>
          </a:p>
        </p:txBody>
      </p:sp>
      <p:pic>
        <p:nvPicPr>
          <p:cNvPr id="1027" name="Picture 3" descr="C:\Users\KerstinM\Desktop\Schule\Wappen\Schulwap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736304" cy="30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05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3600400" cy="198766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000" dirty="0" smtClean="0"/>
              <a:t>Formblatt:  Nichtzulassung zur mündlichen Prüfung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123" y="332655"/>
            <a:ext cx="4066341" cy="5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49726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 Termine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67544" y="592589"/>
            <a:ext cx="813690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  27.04.22 	  Ausgabe von Formblättern: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4520" y="2060848"/>
            <a:ext cx="8136904" cy="17609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</a:rPr>
              <a:t>         - Formblatt zur Anmeldung </a:t>
            </a:r>
            <a:r>
              <a:rPr lang="de-DE" sz="2600" dirty="0">
                <a:solidFill>
                  <a:schemeClr val="tx1"/>
                </a:solidFill>
              </a:rPr>
              <a:t>zur </a:t>
            </a:r>
            <a:r>
              <a:rPr lang="de-DE" sz="2600" dirty="0" smtClean="0">
                <a:solidFill>
                  <a:schemeClr val="tx1"/>
                </a:solidFill>
              </a:rPr>
              <a:t/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    mündlichen Prüfung </a:t>
            </a:r>
            <a:r>
              <a:rPr lang="de-DE" sz="2600" dirty="0">
                <a:solidFill>
                  <a:schemeClr val="tx1"/>
                </a:solidFill>
              </a:rPr>
              <a:t>in </a:t>
            </a:r>
            <a:r>
              <a:rPr lang="de-DE" sz="2600" dirty="0" smtClean="0">
                <a:solidFill>
                  <a:schemeClr val="tx1"/>
                </a:solidFill>
              </a:rPr>
              <a:t>den sonstigen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    versetzungsrelevanten Fächern und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    Wahl der Fächer</a:t>
            </a:r>
            <a:r>
              <a:rPr lang="de-DE" sz="2400" dirty="0" smtClean="0">
                <a:solidFill>
                  <a:schemeClr val="tx1"/>
                </a:solidFill>
              </a:rPr>
              <a:t>	      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1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3456384" cy="36438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000" dirty="0" smtClean="0"/>
              <a:t>Formblatt:  Anmeldung zur mündlichen Prüfung in den sonstigen versetzungs- relevanten Fächern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80" y="405280"/>
            <a:ext cx="3721984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2961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Wahl der Fächer </a:t>
            </a:r>
            <a:r>
              <a:rPr lang="de-DE" sz="3800" dirty="0" smtClean="0"/>
              <a:t>zu den mündlichen </a:t>
            </a:r>
            <a:r>
              <a:rPr lang="de-DE" sz="3800" dirty="0" smtClean="0"/>
              <a:t>Prüfungen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2089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 je eine mündliche Prüfung nach Wahl der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Schülerin oder des Schülers in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2636912"/>
            <a:ext cx="4248472" cy="2304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1. einem naturwissen-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schaftlichen Fach:  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Biologie oder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Chemie  oder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Physik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32040" y="2636912"/>
            <a:ext cx="3528392" cy="2304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2. einem weiteren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Fach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außer Sport</a:t>
            </a:r>
            <a:endParaRPr lang="de-DE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1803126">
            <a:off x="2626550" y="1373696"/>
            <a:ext cx="484632" cy="1315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unten 11"/>
          <p:cNvSpPr/>
          <p:nvPr/>
        </p:nvSpPr>
        <p:spPr>
          <a:xfrm rot="20118983">
            <a:off x="6179827" y="1384674"/>
            <a:ext cx="484632" cy="1253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9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 Termine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491032" y="3694669"/>
            <a:ext cx="8136904" cy="659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      - Notenschluss im Kernfachbereich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4520" y="1595561"/>
            <a:ext cx="8136904" cy="1205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       - Rückgabe des Anmeldeformulars für die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mündlichen Prüfungen  in den  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sonstigen versetzungsrelevanten Fächern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14520" y="764704"/>
            <a:ext cx="813690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  </a:t>
            </a:r>
            <a:r>
              <a:rPr lang="de-DE" sz="2400" dirty="0" smtClean="0">
                <a:solidFill>
                  <a:schemeClr val="tx1"/>
                </a:solidFill>
              </a:rPr>
              <a:t>29.04.22 </a:t>
            </a:r>
            <a:r>
              <a:rPr lang="de-DE" sz="2500" dirty="0" smtClean="0">
                <a:solidFill>
                  <a:schemeClr val="tx1"/>
                </a:solidFill>
              </a:rPr>
              <a:t>	      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  <p:bldP spid="8" grpId="0" uiExpand="1" build="p" animBg="1"/>
      <p:bldP spid="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08912" cy="11658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 smtClean="0"/>
              <a:t>Schriftliche </a:t>
            </a:r>
            <a:r>
              <a:rPr lang="de-DE" sz="3800" dirty="0" smtClean="0"/>
              <a:t>Abschlussprüfungen</a:t>
            </a:r>
            <a:endParaRPr lang="de-DE" sz="3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 anchor="ctr"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 </a:t>
            </a:r>
            <a:endParaRPr lang="de-DE" sz="3200" dirty="0"/>
          </a:p>
          <a:p>
            <a:pPr marL="2743200" lvl="6" indent="0">
              <a:buNone/>
            </a:pPr>
            <a:endParaRPr lang="de-DE" sz="32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908720"/>
            <a:ext cx="820891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</a:t>
            </a:r>
            <a:r>
              <a:rPr lang="de-DE" sz="3200" b="1" dirty="0" smtClean="0">
                <a:solidFill>
                  <a:schemeClr val="tx1"/>
                </a:solidFill>
              </a:rPr>
              <a:t>Termine</a:t>
            </a:r>
            <a:r>
              <a:rPr lang="de-DE" sz="2800" b="1" dirty="0" smtClean="0">
                <a:solidFill>
                  <a:schemeClr val="tx1"/>
                </a:solidFill>
              </a:rPr>
              <a:t>: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772816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</a:t>
            </a:r>
            <a:r>
              <a:rPr lang="de-DE" sz="3200" dirty="0" smtClean="0">
                <a:solidFill>
                  <a:schemeClr val="tx1"/>
                </a:solidFill>
              </a:rPr>
              <a:t>02.05.22       Deutsch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2924944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</a:t>
            </a:r>
            <a:r>
              <a:rPr lang="de-DE" sz="3200" dirty="0" smtClean="0">
                <a:solidFill>
                  <a:schemeClr val="tx1"/>
                </a:solidFill>
              </a:rPr>
              <a:t>04.05.22       Englisch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4077072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</a:t>
            </a:r>
            <a:r>
              <a:rPr lang="de-DE" sz="3200" dirty="0" smtClean="0">
                <a:solidFill>
                  <a:schemeClr val="tx1"/>
                </a:solidFill>
              </a:rPr>
              <a:t>06.05.22       Mathematik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2348880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</a:t>
            </a:r>
            <a:r>
              <a:rPr lang="de-DE" sz="3200" dirty="0" smtClean="0">
                <a:solidFill>
                  <a:schemeClr val="tx1"/>
                </a:solidFill>
              </a:rPr>
              <a:t>03.05.22       unterrichtsfrei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3501008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</a:t>
            </a:r>
            <a:r>
              <a:rPr lang="de-DE" sz="3200" dirty="0" smtClean="0">
                <a:solidFill>
                  <a:schemeClr val="tx1"/>
                </a:solidFill>
              </a:rPr>
              <a:t>05.05.22       unterrichtsfrei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  <p:bldP spid="8" grpId="0" build="p" animBg="1"/>
      <p:bldP spid="9" grpId="0" build="p" animBg="1"/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36904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Durchführung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4104456"/>
          </a:xfrm>
        </p:spPr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5544616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Alle Schülerinnen und Schüler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finden sich 7:30 Uhr in der Aula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ein.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1700808"/>
            <a:ext cx="5544616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 D</a:t>
            </a:r>
            <a:r>
              <a:rPr lang="de-DE" sz="2400" dirty="0" smtClean="0">
                <a:solidFill>
                  <a:schemeClr val="tx1"/>
                </a:solidFill>
              </a:rPr>
              <a:t>ie Vorsitzende der Prüfungs-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kommission führt eine Belehrung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über Täuschungshandlungen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durch.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3356992"/>
            <a:ext cx="5544616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Die Schülerinnen und Schüler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werden über das Benutzen der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erlaubten Hilfsmittel informiert. 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8" name="Bild 6" descr="G040312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37626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5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19256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Durchführung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183880" cy="403244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2132856"/>
            <a:ext cx="8208912" cy="158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Durch die prüfende Lehrkraft werden die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Umschläge mit den landeszentralen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Prüfungsaufgaben in Gegenwart der Prüflinge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geöffnet.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764704"/>
            <a:ext cx="8208912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Die Prüflinge werden gefragt, ob sie sich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gesundheitlich in der Lage fühlen, die Prüfung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abzulegen.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3861048"/>
            <a:ext cx="8208912" cy="855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Durch die prüfende Lehrkraft wird ein Protokoll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erstellt.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Prüfungsdauer </a:t>
            </a:r>
            <a:r>
              <a:rPr lang="de-DE" sz="2400" dirty="0" smtClean="0"/>
              <a:t>(plus </a:t>
            </a:r>
            <a:r>
              <a:rPr lang="de-DE" sz="2400" smtClean="0"/>
              <a:t>Einlesezeit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763688" y="764704"/>
            <a:ext cx="511256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Deutsch		210 min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63688" y="1628800"/>
            <a:ext cx="511256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 Englisch		150 min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63688" y="2564904"/>
            <a:ext cx="511256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 Mathematik	180 min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040560" cy="14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7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8640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Korrektur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Die Prüfungsarbeiten werden von zwei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Fachlehrkräften unabhängig voneinander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bewertet.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1916832"/>
            <a:ext cx="8136904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Können sie sich nicht auf eine Note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einigen, wird die Note durch das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vorsitzende Mitglied der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Prüfungskommission festgesetzt.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3789040"/>
            <a:ext cx="8136904" cy="999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Die Ergebnisse werden zu einem späteren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Zeitpunkt schriftlich bekanntgegeben.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uiExpand="1" build="p" animBg="1"/>
      <p:bldP spid="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36904" cy="11658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 smtClean="0"/>
              <a:t>Zulassung zur </a:t>
            </a:r>
            <a:br>
              <a:rPr lang="de-DE" sz="3800" dirty="0" smtClean="0"/>
            </a:br>
            <a:r>
              <a:rPr lang="de-DE" sz="3800" dirty="0" smtClean="0"/>
              <a:t>schriftlichen Abschlussprüfung</a:t>
            </a:r>
            <a:endParaRPr lang="de-DE" sz="3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   </a:t>
            </a:r>
          </a:p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> </a:t>
            </a:r>
            <a:br>
              <a:rPr lang="de-DE" sz="3600" dirty="0" smtClean="0"/>
            </a:br>
            <a:endParaRPr lang="de-DE" sz="3600" dirty="0" smtClean="0"/>
          </a:p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/>
            </a:r>
            <a:br>
              <a:rPr lang="de-DE" sz="3600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sz="3200" dirty="0" smtClean="0"/>
              <a:t> 	</a:t>
            </a:r>
          </a:p>
          <a:p>
            <a:pPr marL="0" indent="0">
              <a:buNone/>
            </a:pPr>
            <a:endParaRPr lang="de-DE" sz="32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/>
          </a:p>
          <a:p>
            <a:pPr marL="2743200" lvl="6" indent="0">
              <a:buNone/>
            </a:pPr>
            <a:endParaRPr lang="de-DE" sz="32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836712"/>
            <a:ext cx="820891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 alle Schüler der 10. Klassen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7544" y="1556792"/>
            <a:ext cx="820891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 Ausnahme: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2132856"/>
            <a:ext cx="8208912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  * bei Nichtzulassung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3068960"/>
            <a:ext cx="8208912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</a:rPr>
              <a:t>    * Termin der Nichtzulassung: bis 08.04.22</a:t>
            </a: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322241"/>
      </p:ext>
    </p:extLst>
  </p:cSld>
  <p:clrMapOvr>
    <a:masterClrMapping/>
  </p:clrMapOvr>
  <p:transition spd="slow" advTm="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 animBg="1"/>
      <p:bldP spid="5" grpId="0" uiExpand="1" build="p" animBg="1"/>
      <p:bldP spid="7" grpId="0" build="p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864096"/>
          </a:xfrm>
          <a:solidFill>
            <a:schemeClr val="accent2"/>
          </a:solidFill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3800" dirty="0" smtClean="0"/>
              <a:t>Gesamtnote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marL="347472" lvl="1" indent="0">
              <a:buNone/>
            </a:pPr>
            <a:r>
              <a:rPr lang="de-DE" sz="2800" dirty="0" smtClean="0"/>
              <a:t>	</a:t>
            </a:r>
          </a:p>
          <a:p>
            <a:pPr marL="347472" lvl="1" indent="0">
              <a:buNone/>
            </a:pPr>
            <a:endParaRPr lang="de-DE" sz="2800" dirty="0" smtClean="0"/>
          </a:p>
          <a:p>
            <a:pPr marL="347472" lvl="1" indent="0">
              <a:buNone/>
            </a:pPr>
            <a:endParaRPr lang="de-DE" sz="2800" dirty="0" smtClean="0"/>
          </a:p>
          <a:p>
            <a:pPr marL="347472" lvl="1" indent="0">
              <a:buNone/>
            </a:pPr>
            <a:endParaRPr lang="de-DE" sz="2800" dirty="0" smtClean="0"/>
          </a:p>
          <a:p>
            <a:pPr marL="347472" lvl="1" indent="0">
              <a:buNone/>
            </a:pPr>
            <a:endParaRPr lang="de-DE" sz="28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556792"/>
            <a:ext cx="8136904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Die Gesamtnote wird aus dem   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Durchschnitt von Jahresnote und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schriftlicher Prüfungsnote gebildet.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2924944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  <a:sym typeface="Wingdings" pitchFamily="2" charset="2"/>
              </a:rPr>
              <a:t>    = (Jahresnote + Prüfungsnote) : 2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3501008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Bei n,5 liegt die Entscheidung im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pädagogischen Ermessen des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Fachprüfungsausschusses.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620688"/>
            <a:ext cx="8136904" cy="78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Jahres- und Prüfungsnote sind als ganze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Noten anzugeben.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2846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weitere Termine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467544" y="450611"/>
            <a:ext cx="8136904" cy="13597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09.05.-10.06.22 </a:t>
            </a:r>
            <a:r>
              <a:rPr lang="de-DE" sz="2200" dirty="0" smtClean="0">
                <a:solidFill>
                  <a:schemeClr val="tx1"/>
                </a:solidFill>
              </a:rPr>
              <a:t>     </a:t>
            </a:r>
            <a:r>
              <a:rPr lang="de-DE" sz="2400" dirty="0" smtClean="0">
                <a:solidFill>
                  <a:schemeClr val="tx1"/>
                </a:solidFill>
              </a:rPr>
              <a:t>Konsultationen bei den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Fachlehrern nach dem           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regulären Stundenplan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1916832"/>
            <a:ext cx="8136904" cy="10252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19.05.22 	- </a:t>
            </a:r>
            <a:r>
              <a:rPr lang="de-DE" sz="2400" dirty="0">
                <a:solidFill>
                  <a:schemeClr val="tx1"/>
                </a:solidFill>
              </a:rPr>
              <a:t>Bekanntgabe der </a:t>
            </a:r>
            <a:r>
              <a:rPr lang="de-DE" sz="2400" dirty="0" smtClean="0">
                <a:solidFill>
                  <a:schemeClr val="tx1"/>
                </a:solidFill>
              </a:rPr>
              <a:t>Jahres-, </a:t>
            </a:r>
            <a:r>
              <a:rPr lang="de-DE" sz="2400" dirty="0">
                <a:solidFill>
                  <a:schemeClr val="tx1"/>
                </a:solidFill>
              </a:rPr>
              <a:t>Prüfungs-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und </a:t>
            </a:r>
            <a:r>
              <a:rPr lang="de-DE" sz="2400" dirty="0">
                <a:solidFill>
                  <a:schemeClr val="tx1"/>
                </a:solidFill>
              </a:rPr>
              <a:t>Gesamtnoten in den </a:t>
            </a:r>
            <a:r>
              <a:rPr lang="de-DE" sz="2400" dirty="0" smtClean="0">
                <a:solidFill>
                  <a:schemeClr val="tx1"/>
                </a:solidFill>
              </a:rPr>
              <a:t>Kernfächern</a:t>
            </a:r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3068960"/>
            <a:ext cx="8136904" cy="787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              - evtl. Korrektur der Nichtzulassung zur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mündlichen Prüfung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4005064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                 z.B. Note 5/6 in allen Kernfächern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und viermal Note 5 in sonstigen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versetzungsrelevanten Fächern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  <p:bldP spid="9" grpId="0" uiExpand="1" build="p" animBg="1"/>
      <p:bldP spid="8" grpId="0" uiExpand="1" build="p" animBg="1"/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3456384" cy="34998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000" dirty="0" smtClean="0"/>
              <a:t>Formblatt: Mitteilung der Jahres- und Prüfungsnoten in den Kernfächern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22693"/>
            <a:ext cx="380758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9075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Zusatzprüfungen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</a:t>
            </a:r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</a:t>
            </a:r>
          </a:p>
          <a:p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467544" y="2852936"/>
            <a:ext cx="8208912" cy="4852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</a:rPr>
              <a:t>    * auf eigenen Wunsch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1556792"/>
            <a:ext cx="8208912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    </a:t>
            </a:r>
            <a:r>
              <a:rPr lang="de-DE" sz="2600" dirty="0" smtClean="0">
                <a:solidFill>
                  <a:schemeClr val="tx1"/>
                </a:solidFill>
              </a:rPr>
              <a:t>* in max. zwei Fächern der schriftlichen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Prüfung (D, Ma, Eng)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3501008"/>
            <a:ext cx="8208912" cy="7797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    </a:t>
            </a:r>
            <a:r>
              <a:rPr lang="de-DE" sz="2600" dirty="0" smtClean="0">
                <a:solidFill>
                  <a:schemeClr val="tx1"/>
                </a:solidFill>
              </a:rPr>
              <a:t>* bei Verschlechterung der Gesamtnote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durch die schriftliche Prüfung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39552" y="451450"/>
            <a:ext cx="8136904" cy="7453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19.05.22 - Ausgabe </a:t>
            </a:r>
            <a:r>
              <a:rPr lang="de-DE" sz="2800" dirty="0">
                <a:solidFill>
                  <a:schemeClr val="tx1"/>
                </a:solidFill>
              </a:rPr>
              <a:t>des Anmeldeformulars 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12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573016"/>
            <a:ext cx="3456384" cy="22036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000" dirty="0" smtClean="0"/>
              <a:t>Formblatt:  Anmeldung zur mündlichen Zusatzprüfung  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3237" y="404664"/>
            <a:ext cx="4032448" cy="60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183880" cy="9075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Zusatzprüfungen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</a:t>
            </a:r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</a:t>
            </a:r>
          </a:p>
          <a:p>
            <a:endParaRPr lang="de-DE" dirty="0" smtClean="0"/>
          </a:p>
        </p:txBody>
      </p:sp>
      <p:sp>
        <p:nvSpPr>
          <p:cNvPr id="10" name="Rechteck 9"/>
          <p:cNvSpPr/>
          <p:nvPr/>
        </p:nvSpPr>
        <p:spPr>
          <a:xfrm>
            <a:off x="539552" y="2564904"/>
            <a:ext cx="8136904" cy="13681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ab 30.05.22 – Konsultationen auch in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                 den Fächern der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                 Zusatzprüfung  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620688"/>
            <a:ext cx="8136904" cy="17281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20.05.22 - Anmeldung zur mündlichen 	 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	          </a:t>
            </a:r>
            <a:r>
              <a:rPr lang="de-DE" sz="2800" dirty="0" smtClean="0">
                <a:solidFill>
                  <a:schemeClr val="tx1"/>
                </a:solidFill>
              </a:rPr>
              <a:t> Zusatzprüfung </a:t>
            </a:r>
            <a:r>
              <a:rPr lang="de-DE" sz="2800" dirty="0" smtClean="0">
                <a:solidFill>
                  <a:schemeClr val="tx1"/>
                </a:solidFill>
              </a:rPr>
              <a:t>durch Rückgabe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             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  des entsprechenden Formblatts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39552" y="4149080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                        * i.d.R. nach Stundenplan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uiExpand="1" build="p" animBg="1"/>
      <p:bldP spid="1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 smtClean="0"/>
              <a:t>Termine für die mündlichen Prüfungen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491032" y="557980"/>
            <a:ext cx="8136904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  13.06.-27.06.22     mündliche Prüfungen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0808" y="1206968"/>
            <a:ext cx="8136904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  * Prüfungen im naturwissenschaftlichen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Bereich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19591" y="2274190"/>
            <a:ext cx="8136904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  * Prüfungen in den anderen sonstigen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versetzungsrelevanten Fächern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0808" y="3290728"/>
            <a:ext cx="8136904" cy="642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  * Zusatzprüfungen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9206" y="4015847"/>
            <a:ext cx="8136904" cy="642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  * evtl. Nachprüfungen 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2" cy="116588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 smtClean="0"/>
              <a:t>Vorbereitung der </a:t>
            </a:r>
            <a:br>
              <a:rPr lang="de-DE" sz="3800" dirty="0" smtClean="0"/>
            </a:br>
            <a:r>
              <a:rPr lang="de-DE" sz="3800" dirty="0" smtClean="0"/>
              <a:t>mündlichen Prüfung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208912" cy="158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Fachlehrer legen Prüfungsaufgaben mit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Erwartungshorizonten der Prüfungs-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vorsitzenden eine Woche vor der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Prüfung zur Bestätigung vor.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2276872"/>
            <a:ext cx="8208912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Die Aufgaben müssen Teilaufgaben aus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unterschiedlichen Anforderungsbereichen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enthalten.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3573016"/>
            <a:ext cx="8208912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Die Prüflinge nutzen die Konsultationen, um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Fragen zu stellen und konkrete inhaltliche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Probleme zu besprechen.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23788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 smtClean="0"/>
              <a:t>Durchführung der mündlichen Prüfung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556792"/>
            <a:ext cx="82089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Der prüfende Lehrer teilt dem Prüfling eine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bestimmte Aufgabe zu.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692696"/>
            <a:ext cx="820891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Die Vorbereitungszeit beträgt 15 bis 20 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Minuten.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2636912"/>
            <a:ext cx="8208912" cy="2007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Der Prüfling darf in dieser Zeit unter Aufsicht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Aufzeichnungen mit den jeweils zugelassenen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und im Vorbereitungsraum befindlichen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Hilfsmitteln erstellen und diese in der Prüfung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verwenden.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23788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 smtClean="0"/>
              <a:t>Durchführung der mündlichen Prüfung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980728"/>
            <a:ext cx="8208912" cy="158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Die Prüfungskommission besteht aus dem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unterrichtenden Fachlehrer, einem weiteren 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Fachlehrer und der Prüfungsvorsitzenden bzw.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deren Stellvertreter.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2780928"/>
            <a:ext cx="8208912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Die Prüfung dauert 15 bis 20 Minuten.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3573016"/>
            <a:ext cx="8208912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 Es wird ein Protokoll angefertigt.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0" y="5267531"/>
            <a:ext cx="8183880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 smtClean="0"/>
              <a:t>Nichtzulassung zur schriftlichen Prüfung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611560" y="665217"/>
            <a:ext cx="8052380" cy="1626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wenn feststeht, dass durch die Teilnahme an der Prüfung auch durch den Ausgleich von Minderleistungen der Abschluss nicht mehr erreichbar ist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028" y="4386125"/>
            <a:ext cx="8208912" cy="8500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smtClean="0">
                <a:solidFill>
                  <a:schemeClr val="tx1"/>
                </a:solidFill>
              </a:rPr>
              <a:t>            </a:t>
            </a:r>
            <a:br>
              <a:rPr lang="de-DE" sz="22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*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Möglichkeit des unmittelbaren </a:t>
            </a:r>
            <a:r>
              <a:rPr lang="de-DE" sz="2400" dirty="0" smtClean="0">
                <a:solidFill>
                  <a:schemeClr val="tx1"/>
                </a:solidFill>
                <a:sym typeface="Wingdings" pitchFamily="2" charset="2"/>
              </a:rPr>
              <a:t>Zurücktretens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in </a:t>
            </a:r>
            <a:r>
              <a:rPr lang="de-DE" sz="24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dirty="0" smtClean="0">
                <a:solidFill>
                  <a:schemeClr val="tx1"/>
                </a:solidFill>
                <a:sym typeface="Wingdings" pitchFamily="2" charset="2"/>
              </a:rPr>
              <a:t>     Klasse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9 (auf Antrag)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200" dirty="0" smtClean="0">
                <a:solidFill>
                  <a:schemeClr val="tx1"/>
                </a:solidFill>
              </a:rPr>
              <a:t> 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804" y="2442311"/>
            <a:ext cx="8208912" cy="113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* Kernfachnoten ohne Relevanz, da eine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Verbesserung durch die schriftlichen   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Prüfungen möglich ist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5028" y="3659072"/>
            <a:ext cx="8208912" cy="5760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  * z.B. </a:t>
            </a:r>
            <a:r>
              <a:rPr lang="de-DE" sz="2400" dirty="0">
                <a:solidFill>
                  <a:schemeClr val="tx1"/>
                </a:solidFill>
              </a:rPr>
              <a:t>mind. fünfmal Note </a:t>
            </a:r>
            <a:r>
              <a:rPr lang="de-DE" sz="2400" dirty="0" smtClean="0">
                <a:solidFill>
                  <a:schemeClr val="tx1"/>
                </a:solidFill>
              </a:rPr>
              <a:t>5 in sonstigen Fächern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4">
        <p:checker/>
      </p:transition>
    </mc:Choice>
    <mc:Fallback xmlns="">
      <p:transition spd="slow" advTm="78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10" grpId="0" uiExpand="1" build="p" animBg="1"/>
      <p:bldP spid="11" grpId="0" uiExpand="1" build="p" animBg="1"/>
      <p:bldP spid="9" grpId="0" uiExpand="1" build="p" animBg="1"/>
      <p:bldP spid="7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  <a:solidFill>
            <a:schemeClr val="accent2"/>
          </a:solidFill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3800" dirty="0" smtClean="0"/>
              <a:t>Gesamtnote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4187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marL="347472" lvl="1" indent="0">
              <a:buNone/>
            </a:pPr>
            <a:r>
              <a:rPr lang="de-DE" sz="2800" dirty="0" smtClean="0"/>
              <a:t>	</a:t>
            </a:r>
          </a:p>
          <a:p>
            <a:pPr marL="347472" lvl="1" indent="0">
              <a:buNone/>
            </a:pPr>
            <a:endParaRPr lang="de-DE" sz="2800" dirty="0" smtClean="0"/>
          </a:p>
          <a:p>
            <a:pPr marL="347472" lvl="1" indent="0">
              <a:buNone/>
            </a:pPr>
            <a:endParaRPr lang="de-DE" sz="2800" dirty="0" smtClean="0"/>
          </a:p>
          <a:p>
            <a:pPr marL="347472" lvl="1" indent="0">
              <a:buNone/>
            </a:pPr>
            <a:endParaRPr lang="de-DE" sz="2800" dirty="0" smtClean="0"/>
          </a:p>
          <a:p>
            <a:pPr marL="347472" lvl="1" indent="0">
              <a:buNone/>
            </a:pPr>
            <a:endParaRPr lang="de-DE" sz="28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700808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Die Gesamtnote wird aus dem   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Durchschnitt von Jahresnote und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mündlicher Prüfungsnote gebildet.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2996952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  <a:sym typeface="Wingdings" pitchFamily="2" charset="2"/>
              </a:rPr>
              <a:t>    = (Jahresnote + Prüfungsnote) : 2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3573016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Bei n,5 liegt die Entscheidung im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pädagogischen Ermessen des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Fachprüfungsausschusses.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764704"/>
            <a:ext cx="81369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Jahresnote und Prüfungsnote sind als 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ganze Noten anzugeben.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23788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 smtClean="0"/>
              <a:t>Gesamtnote bei Ablegen einer Zusatzprüfung 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b="1" dirty="0" smtClean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539552" y="548680"/>
            <a:ext cx="8136904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Die Gesamtnote wird aus dem Durchschnitt  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der doppelt gewichteten Jahresnote, der Note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der schriftlichen und der Note der mündlichen  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Prüfung ermittelt.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2132856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  = (JN x 2 + schr. Prüf. + mdl. Prüf.) : 4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2852936"/>
            <a:ext cx="8136904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u="sng" dirty="0" smtClean="0">
                <a:solidFill>
                  <a:schemeClr val="tx1"/>
                </a:solidFill>
              </a:rPr>
              <a:t>Beispiel</a:t>
            </a:r>
            <a:r>
              <a:rPr lang="de-DE" sz="2400" dirty="0" smtClean="0">
                <a:solidFill>
                  <a:schemeClr val="tx1"/>
                </a:solidFill>
              </a:rPr>
              <a:t>:    </a:t>
            </a:r>
            <a:r>
              <a:rPr lang="de-DE" sz="2400" i="1" dirty="0" smtClean="0">
                <a:solidFill>
                  <a:schemeClr val="tx1"/>
                </a:solidFill>
              </a:rPr>
              <a:t>JN </a:t>
            </a:r>
            <a:r>
              <a:rPr lang="de-DE" sz="2400" i="1" dirty="0" smtClean="0">
                <a:solidFill>
                  <a:srgbClr val="00B0F0"/>
                </a:solidFill>
              </a:rPr>
              <a:t>4</a:t>
            </a:r>
            <a:r>
              <a:rPr lang="de-DE" sz="2400" i="1" dirty="0" smtClean="0">
                <a:solidFill>
                  <a:schemeClr val="tx1"/>
                </a:solidFill>
              </a:rPr>
              <a:t>, schr. Prüf. </a:t>
            </a:r>
            <a:r>
              <a:rPr lang="de-DE" sz="2400" i="1" dirty="0" smtClean="0">
                <a:solidFill>
                  <a:srgbClr val="FF0000"/>
                </a:solidFill>
              </a:rPr>
              <a:t>5</a:t>
            </a:r>
            <a:r>
              <a:rPr lang="de-DE" sz="2400" i="1" dirty="0" smtClean="0">
                <a:solidFill>
                  <a:schemeClr val="tx1"/>
                </a:solidFill>
              </a:rPr>
              <a:t>, mdl. Prüf. </a:t>
            </a:r>
            <a:r>
              <a:rPr lang="de-DE" sz="2400" i="1" dirty="0" smtClean="0">
                <a:solidFill>
                  <a:srgbClr val="00B050"/>
                </a:solidFill>
              </a:rPr>
              <a:t>4</a:t>
            </a:r>
            <a:r>
              <a:rPr lang="de-DE" sz="2400" i="1" dirty="0" smtClean="0">
                <a:solidFill>
                  <a:schemeClr val="tx1"/>
                </a:solidFill>
              </a:rPr>
              <a:t/>
            </a:r>
            <a:br>
              <a:rPr lang="de-DE" sz="2400" i="1" dirty="0" smtClean="0">
                <a:solidFill>
                  <a:schemeClr val="tx1"/>
                </a:solidFill>
              </a:rPr>
            </a:br>
            <a:r>
              <a:rPr lang="de-DE" sz="2400" i="1" dirty="0" smtClean="0">
                <a:solidFill>
                  <a:schemeClr val="tx1"/>
                </a:solidFill>
              </a:rPr>
              <a:t>        </a:t>
            </a:r>
            <a: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  <a:t> (</a:t>
            </a:r>
            <a:r>
              <a:rPr lang="de-DE" sz="2400" i="1" dirty="0" smtClean="0">
                <a:solidFill>
                  <a:srgbClr val="00B0F0"/>
                </a:solidFill>
                <a:sym typeface="Wingdings" pitchFamily="2" charset="2"/>
              </a:rPr>
              <a:t>4</a:t>
            </a:r>
            <a: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  <a:t> x 2 +       </a:t>
            </a:r>
            <a:r>
              <a:rPr lang="de-DE" sz="2400" i="1" dirty="0" smtClean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  <a:t>        +    </a:t>
            </a:r>
            <a:r>
              <a:rPr lang="de-DE" sz="2400" i="1" dirty="0" smtClean="0">
                <a:solidFill>
                  <a:srgbClr val="00B050"/>
                </a:solidFill>
                <a:sym typeface="Wingdings" pitchFamily="2" charset="2"/>
              </a:rPr>
              <a:t>4</a:t>
            </a:r>
            <a: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  <a:t>      ) : 4</a:t>
            </a:r>
            <a:b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  <a:t>         =    17 : 4    =   4,25</a:t>
            </a:r>
            <a:b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i="1" dirty="0" smtClean="0">
                <a:solidFill>
                  <a:schemeClr val="tx1"/>
                </a:solidFill>
                <a:sym typeface="Wingdings" pitchFamily="2" charset="2"/>
              </a:rPr>
              <a:t>         Gesamtnote: 4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Rechtsbehelf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836712"/>
            <a:ext cx="8136904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Gegen die Entscheidungen der Prüfungs-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kommission können die Erziehungs-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berechtigten Widerspruch einlegen.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2636912"/>
            <a:ext cx="8136904" cy="17281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Der Widerspruch ist schriftlich und unter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Angabe der Gründe spätestens einen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Monat nach Aushändigung der Zeugnisse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  bei der Schule einzulegen.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4320480" cy="202997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Nichterreichen </a:t>
            </a:r>
            <a:br>
              <a:rPr lang="de-DE" sz="3800" dirty="0" smtClean="0"/>
            </a:br>
            <a:r>
              <a:rPr lang="de-DE" sz="3800" dirty="0" smtClean="0"/>
              <a:t>des Realschul-abschlusses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	</a:t>
            </a: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 smtClean="0">
                <a:sym typeface="Wingdings" pitchFamily="2" charset="2"/>
              </a:rPr>
              <a:t> </a:t>
            </a:r>
            <a:endParaRPr lang="de-DE" sz="1700" dirty="0"/>
          </a:p>
        </p:txBody>
      </p:sp>
      <p:sp>
        <p:nvSpPr>
          <p:cNvPr id="11" name="Rechteck 10"/>
          <p:cNvSpPr/>
          <p:nvPr/>
        </p:nvSpPr>
        <p:spPr>
          <a:xfrm>
            <a:off x="467544" y="1484784"/>
            <a:ext cx="4104456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  <a:t>Möglichkeit des unmittel- </a:t>
            </a:r>
            <a:b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  <a:t>   baren Zurücktretens </a:t>
            </a:r>
            <a:b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  <a:t>   in Klasse 9 (auf Antrag)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7544" y="548680"/>
            <a:ext cx="4104456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  <a:t>Mitteilung über   </a:t>
            </a:r>
            <a:b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  <a:t>   Formblatt</a:t>
            </a: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7444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67544" y="3068960"/>
            <a:ext cx="4104456" cy="9444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  <a:sym typeface="Wingdings" pitchFamily="2" charset="2"/>
              </a:rPr>
              <a:t> Verlassen der Schule mit dem Hauptschulabschluss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p" animBg="1"/>
      <p:bldP spid="7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8058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Abschlüsse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       </a:t>
            </a:r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 </a:t>
            </a:r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       </a:t>
            </a: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r>
              <a:rPr lang="de-DE" sz="2600" dirty="0" smtClean="0">
                <a:sym typeface="Wingdings" pitchFamily="2" charset="2"/>
              </a:rPr>
              <a:t>  </a:t>
            </a:r>
            <a:br>
              <a:rPr lang="de-DE" sz="2600" dirty="0" smtClean="0">
                <a:sym typeface="Wingdings" pitchFamily="2" charset="2"/>
              </a:rPr>
            </a:br>
            <a:r>
              <a:rPr lang="de-DE" sz="2600" dirty="0" smtClean="0">
                <a:sym typeface="Wingdings" pitchFamily="2" charset="2"/>
              </a:rPr>
              <a:t>            </a:t>
            </a:r>
            <a:endParaRPr lang="de-DE" sz="1700" dirty="0" smtClean="0"/>
          </a:p>
          <a:p>
            <a:pPr>
              <a:buNone/>
            </a:pPr>
            <a:r>
              <a:rPr lang="de-DE" sz="3000" dirty="0" smtClean="0"/>
              <a:t>      </a:t>
            </a:r>
            <a:endParaRPr lang="de-DE" sz="2400" dirty="0" smtClean="0"/>
          </a:p>
          <a:p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539552" y="548680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u="sng" dirty="0" smtClean="0">
                <a:solidFill>
                  <a:schemeClr val="tx1"/>
                </a:solidFill>
              </a:rPr>
              <a:t>1. Realschulabschluss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1196752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wenn Versetzung g</a:t>
            </a:r>
            <a:r>
              <a:rPr lang="de-DE" sz="2700" dirty="0" smtClean="0">
                <a:solidFill>
                  <a:schemeClr val="tx1"/>
                </a:solidFill>
              </a:rPr>
              <a:t>emäß der </a:t>
            </a:r>
            <a:br>
              <a:rPr lang="de-DE" sz="2700" dirty="0" smtClean="0">
                <a:solidFill>
                  <a:schemeClr val="tx1"/>
                </a:solidFill>
              </a:rPr>
            </a:br>
            <a:r>
              <a:rPr lang="de-DE" sz="2700" dirty="0" smtClean="0">
                <a:solidFill>
                  <a:schemeClr val="tx1"/>
                </a:solidFill>
              </a:rPr>
              <a:t>  Versetzungsverordnung erfolgen würde</a:t>
            </a:r>
            <a:endParaRPr lang="de-DE" sz="27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988840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2600" dirty="0" smtClean="0">
                <a:solidFill>
                  <a:schemeClr val="tx1"/>
                </a:solidFill>
              </a:rPr>
              <a:t>mindestens Note 4 in allen Fächern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bei max. einmal Note 5 in einem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sonstigen versetzungsrelevanten Fach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9552" y="3212976"/>
            <a:ext cx="813690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 mit Notenausgleich (mind. Note 3) bei 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3717032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</a:rPr>
              <a:t>  *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max. einmal Note 5 in einem Kernfach </a:t>
            </a:r>
            <a:b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       und einmal Note 5 in einem sonstigen  </a:t>
            </a:r>
            <a:b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       versetzungsrelevanten Fach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9552" y="4941168"/>
            <a:ext cx="8064896" cy="351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</a:rPr>
              <a:t> *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zweimal Note 5 in sonstigen Fächern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10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87784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Abschlüsse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	</a:t>
            </a: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 smtClean="0">
                <a:sym typeface="Wingdings" pitchFamily="2" charset="2"/>
              </a:rPr>
              <a:t> </a:t>
            </a:r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u="sng" dirty="0" smtClean="0">
                <a:solidFill>
                  <a:schemeClr val="tx1"/>
                </a:solidFill>
              </a:rPr>
              <a:t>2. Erweiterter Realschulabschluss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124744"/>
            <a:ext cx="81369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u="sng" dirty="0" smtClean="0">
                <a:solidFill>
                  <a:schemeClr val="tx1"/>
                </a:solidFill>
              </a:rPr>
              <a:t>Bedingungen:</a:t>
            </a:r>
            <a:endParaRPr lang="de-DE" sz="2600" u="sng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1556792"/>
            <a:ext cx="81369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1. Realschulabschluss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1988840"/>
            <a:ext cx="8136904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2. </a:t>
            </a:r>
            <a:r>
              <a:rPr lang="de-DE" sz="2600" dirty="0" smtClean="0">
                <a:solidFill>
                  <a:schemeClr val="tx1"/>
                </a:solidFill>
              </a:rPr>
              <a:t>Notendurchschnitt von mindestens</a:t>
            </a:r>
          </a:p>
          <a:p>
            <a:r>
              <a:rPr lang="de-DE" sz="2600" dirty="0" smtClean="0">
                <a:solidFill>
                  <a:schemeClr val="tx1"/>
                </a:solidFill>
              </a:rPr>
              <a:t>    * 2,3 in den Kernfächern (Deu, Ma, En)bei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mind. Note 4 und    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4437112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Berechtigung zum Besuch der </a:t>
            </a:r>
            <a:b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 gymnasialen Oberstufe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3140968"/>
            <a:ext cx="8064896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   * 2,7 in den sonstigen versetzungs-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relevanten Fächern bei max. zweimal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Note 5, sonst mind. Note 4 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8" grpId="0" build="p" animBg="1"/>
      <p:bldP spid="9" grpId="0" uiExpand="1" build="p" animBg="1"/>
      <p:bldP spid="10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8058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Abschlüsse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endParaRPr lang="de-DE" sz="3200" u="sng" dirty="0" smtClean="0"/>
          </a:p>
          <a:p>
            <a:pPr>
              <a:buNone/>
            </a:pP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       </a:t>
            </a:r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 </a:t>
            </a:r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       </a:t>
            </a: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endParaRPr lang="de-DE" sz="2600" dirty="0" smtClean="0">
              <a:sym typeface="Wingdings" pitchFamily="2" charset="2"/>
            </a:endParaRPr>
          </a:p>
          <a:p>
            <a:pPr>
              <a:buNone/>
            </a:pPr>
            <a:r>
              <a:rPr lang="de-DE" sz="2600" dirty="0" smtClean="0">
                <a:sym typeface="Wingdings" pitchFamily="2" charset="2"/>
              </a:rPr>
              <a:t>  </a:t>
            </a:r>
            <a:br>
              <a:rPr lang="de-DE" sz="2600" dirty="0" smtClean="0">
                <a:sym typeface="Wingdings" pitchFamily="2" charset="2"/>
              </a:rPr>
            </a:br>
            <a:r>
              <a:rPr lang="de-DE" sz="2600" dirty="0" smtClean="0">
                <a:sym typeface="Wingdings" pitchFamily="2" charset="2"/>
              </a:rPr>
              <a:t>            </a:t>
            </a:r>
            <a:endParaRPr lang="de-DE" sz="1700" dirty="0" smtClean="0"/>
          </a:p>
          <a:p>
            <a:pPr>
              <a:buNone/>
            </a:pPr>
            <a:r>
              <a:rPr lang="de-DE" sz="3000" dirty="0" smtClean="0"/>
              <a:t>      </a:t>
            </a:r>
            <a:endParaRPr lang="de-DE" sz="2400" dirty="0" smtClean="0"/>
          </a:p>
          <a:p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539552" y="404664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u="sng" dirty="0" smtClean="0">
                <a:solidFill>
                  <a:schemeClr val="tx1"/>
                </a:solidFill>
              </a:rPr>
              <a:t>3. Hauptschulabschluss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1052736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wenn keine Versetzung g</a:t>
            </a:r>
            <a:r>
              <a:rPr lang="de-DE" sz="2700" dirty="0" smtClean="0">
                <a:solidFill>
                  <a:schemeClr val="tx1"/>
                </a:solidFill>
              </a:rPr>
              <a:t>emäß der </a:t>
            </a:r>
            <a:br>
              <a:rPr lang="de-DE" sz="2700" dirty="0" smtClean="0">
                <a:solidFill>
                  <a:schemeClr val="tx1"/>
                </a:solidFill>
              </a:rPr>
            </a:br>
            <a:r>
              <a:rPr lang="de-DE" sz="2700" dirty="0" smtClean="0">
                <a:solidFill>
                  <a:schemeClr val="tx1"/>
                </a:solidFill>
              </a:rPr>
              <a:t>  Versetzungsverordnung erfolgt</a:t>
            </a:r>
            <a:endParaRPr lang="de-DE" sz="27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844824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2600" dirty="0" smtClean="0">
                <a:solidFill>
                  <a:schemeClr val="tx1"/>
                </a:solidFill>
              </a:rPr>
              <a:t> Realschulabschluss wurde nicht erreicht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9552" y="2420888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de-DE" sz="2600" dirty="0" smtClean="0">
                <a:solidFill>
                  <a:schemeClr val="tx1"/>
                </a:solidFill>
              </a:rPr>
              <a:t>Hauptschulabschluss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9552" y="3068960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de-DE" sz="2400" dirty="0" smtClean="0">
                <a:solidFill>
                  <a:schemeClr val="tx1"/>
                </a:solidFill>
              </a:rPr>
              <a:t>    * mit der Versetzung in die 10. Klasse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wurde der Hauptschulabschluss erreicht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4581128"/>
            <a:ext cx="8064896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</a:rPr>
              <a:t>   </a:t>
            </a:r>
            <a:r>
              <a:rPr lang="de-DE" sz="2400" dirty="0" smtClean="0">
                <a:solidFill>
                  <a:schemeClr val="tx1"/>
                </a:solidFill>
              </a:rPr>
              <a:t>* Abgangszeugnis mit den erreichten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Leistungen der 10. Klasse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3789040"/>
            <a:ext cx="81369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 smtClean="0">
                <a:solidFill>
                  <a:schemeClr val="tx1"/>
                </a:solidFill>
              </a:rPr>
              <a:t>    </a:t>
            </a:r>
            <a:r>
              <a:rPr lang="de-DE" sz="2400" dirty="0" smtClean="0">
                <a:solidFill>
                  <a:schemeClr val="tx1"/>
                </a:solidFill>
              </a:rPr>
              <a:t>* Abschlusszeugnis mit den Noten der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9. Klasse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10" grpId="0" uiExpand="1" build="p" animBg="1"/>
      <p:bldP spid="11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87784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Zeugnisübergabe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 smtClean="0"/>
              <a:t> </a:t>
            </a:r>
            <a:endParaRPr lang="de-DE" dirty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r>
              <a:rPr lang="de-DE" b="1" dirty="0"/>
              <a:t> </a:t>
            </a:r>
            <a:endParaRPr lang="de-DE" b="1" dirty="0" smtClean="0"/>
          </a:p>
          <a:p>
            <a:pPr marL="0" indent="0" algn="ctr">
              <a:buNone/>
            </a:pPr>
            <a:r>
              <a:rPr lang="de-DE" b="1" dirty="0"/>
              <a:t> </a:t>
            </a:r>
            <a:r>
              <a:rPr lang="de-DE" b="1" dirty="0" smtClean="0"/>
              <a:t>  </a:t>
            </a:r>
            <a:endParaRPr lang="de-DE" dirty="0"/>
          </a:p>
          <a:p>
            <a:endParaRPr lang="de-DE" dirty="0"/>
          </a:p>
        </p:txBody>
      </p:sp>
      <p:pic>
        <p:nvPicPr>
          <p:cNvPr id="4" name="Bild 4" descr="G0403114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80831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539552" y="548680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Übergabe der Abschlusszeugnisse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124744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sym typeface="Wingdings" pitchFamily="2" charset="2"/>
              </a:rPr>
              <a:t> im </a:t>
            </a:r>
            <a:r>
              <a:rPr lang="de-DE" sz="2800" b="1" dirty="0" smtClean="0">
                <a:solidFill>
                  <a:schemeClr val="tx1"/>
                </a:solidFill>
              </a:rPr>
              <a:t>feierlichen Rahmen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6063" y="3072380"/>
            <a:ext cx="4320480" cy="5692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um 13:00 Uhr</a:t>
            </a:r>
            <a:r>
              <a:rPr lang="de-DE" sz="2800" b="1" dirty="0" smtClean="0"/>
              <a:t> 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9552" y="1844824"/>
            <a:ext cx="4320480" cy="1001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am Freitag, </a:t>
            </a:r>
            <a:br>
              <a:rPr lang="de-DE" sz="2800" b="1" dirty="0" smtClean="0">
                <a:solidFill>
                  <a:schemeClr val="tx1"/>
                </a:solidFill>
              </a:rPr>
            </a:br>
            <a:r>
              <a:rPr lang="de-DE" sz="2800" b="1" dirty="0" smtClean="0">
                <a:solidFill>
                  <a:schemeClr val="tx1"/>
                </a:solidFill>
              </a:rPr>
              <a:t>dem 08.07.2022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3789040"/>
            <a:ext cx="432048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im Havelberger Dom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3600400" cy="19876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000" dirty="0" smtClean="0"/>
              <a:t>Formblatt:  Nichtzulassung zur schriftlichen Prüfung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7767"/>
            <a:ext cx="4104456" cy="59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 Termine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136904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  </a:t>
            </a:r>
            <a:r>
              <a:rPr lang="de-DE" sz="2400" dirty="0" smtClean="0">
                <a:solidFill>
                  <a:schemeClr val="tx1"/>
                </a:solidFill>
              </a:rPr>
              <a:t>08.04.22 </a:t>
            </a:r>
            <a:r>
              <a:rPr lang="de-DE" sz="2500" dirty="0" smtClean="0">
                <a:solidFill>
                  <a:schemeClr val="tx1"/>
                </a:solidFill>
              </a:rPr>
              <a:t>	      </a:t>
            </a:r>
            <a:r>
              <a:rPr lang="de-DE" sz="2400" dirty="0" smtClean="0">
                <a:solidFill>
                  <a:schemeClr val="tx1"/>
                </a:solidFill>
              </a:rPr>
              <a:t>Notenschluss in den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sonstigen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</a:t>
            </a:r>
            <a:r>
              <a:rPr lang="de-DE" sz="2400" dirty="0" err="1" smtClean="0">
                <a:solidFill>
                  <a:schemeClr val="tx1"/>
                </a:solidFill>
              </a:rPr>
              <a:t>versetzungsrelavanten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Fächern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2708920"/>
            <a:ext cx="8136904" cy="1883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 </a:t>
            </a:r>
            <a:r>
              <a:rPr lang="de-DE" sz="2400" dirty="0" smtClean="0">
                <a:solidFill>
                  <a:schemeClr val="tx1"/>
                </a:solidFill>
              </a:rPr>
              <a:t> 19.-29.04.22         Intensivvorbereitung auf die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schriftlichen Prüfungen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nach gesondertem Plan          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(täglich 3 bis 4 Stunden im               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                      Kernfachbereich)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49726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 Termine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76185" y="692696"/>
            <a:ext cx="813690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  27.04.22    Ausgabe von Formblättern: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6185" y="2061618"/>
            <a:ext cx="8136904" cy="1295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        - Bekanntgabe der Jahresnoten der  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    sonstigen versetzungsrelevanten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    </a:t>
            </a:r>
            <a:r>
              <a:rPr lang="de-DE" sz="2600" dirty="0" smtClean="0">
                <a:solidFill>
                  <a:schemeClr val="tx1"/>
                </a:solidFill>
              </a:rPr>
              <a:t>Fächer 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3456384" cy="32403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000" dirty="0" smtClean="0"/>
              <a:t>Formblatt: Mitteilung der Jahresnoten in den sonstigen </a:t>
            </a:r>
            <a:r>
              <a:rPr lang="de-DE" sz="3000" dirty="0" smtClean="0"/>
              <a:t>versetzungs-relevanten </a:t>
            </a:r>
            <a:r>
              <a:rPr lang="de-DE" sz="3000" dirty="0" smtClean="0"/>
              <a:t>Fächern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4334" y="14401"/>
            <a:ext cx="4297032" cy="63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49726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 smtClean="0"/>
              <a:t> Termine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67544" y="592589"/>
            <a:ext cx="813690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</a:rPr>
              <a:t>   27.04.22 	 Ausgabe von Formblättern: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1032" y="2195744"/>
            <a:ext cx="8136904" cy="659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      </a:t>
            </a:r>
            <a:r>
              <a:rPr lang="de-DE" sz="2600" dirty="0" smtClean="0">
                <a:solidFill>
                  <a:schemeClr val="tx1"/>
                </a:solidFill>
              </a:rPr>
              <a:t>- mögliche Mitteilung über die </a:t>
            </a:r>
            <a:br>
              <a:rPr lang="de-DE" sz="2600" dirty="0" smtClean="0">
                <a:solidFill>
                  <a:schemeClr val="tx1"/>
                </a:solidFill>
              </a:rPr>
            </a:br>
            <a:r>
              <a:rPr lang="de-DE" sz="2600" dirty="0" smtClean="0">
                <a:solidFill>
                  <a:schemeClr val="tx1"/>
                </a:solidFill>
              </a:rPr>
              <a:t>           Nichtzulassung zur mündlichen Prüfung 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49726"/>
            <a:ext cx="8183880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 smtClean="0"/>
              <a:t>Nichtzulassung zur mündlichen Prüfung</a:t>
            </a:r>
            <a:endParaRPr lang="de-DE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42512" y="908720"/>
            <a:ext cx="8208912" cy="113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wenn feststeht, dass der Abschluss nicht mehr erreichbar ist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7544" y="3645024"/>
            <a:ext cx="8208912" cy="8500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smtClean="0">
                <a:solidFill>
                  <a:schemeClr val="tx1"/>
                </a:solidFill>
              </a:rPr>
              <a:t>            </a:t>
            </a:r>
            <a:br>
              <a:rPr lang="de-DE" sz="22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*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Möglichkeit des unmittelbaren </a:t>
            </a:r>
            <a:br>
              <a:rPr lang="de-DE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  </a:t>
            </a:r>
            <a:r>
              <a:rPr lang="de-DE" sz="2400" dirty="0" smtClean="0">
                <a:solidFill>
                  <a:schemeClr val="tx1"/>
                </a:solidFill>
                <a:sym typeface="Wingdings" pitchFamily="2" charset="2"/>
              </a:rPr>
              <a:t> Zurücktretens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in Klasse 9 (auf Antrag)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200" dirty="0" smtClean="0">
                <a:solidFill>
                  <a:schemeClr val="tx1"/>
                </a:solidFill>
              </a:rPr>
              <a:t> 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2512" y="2276872"/>
            <a:ext cx="8208912" cy="113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  * z.B. </a:t>
            </a:r>
            <a:r>
              <a:rPr lang="de-DE" sz="2400" dirty="0">
                <a:solidFill>
                  <a:schemeClr val="tx1"/>
                </a:solidFill>
              </a:rPr>
              <a:t>mind. fünfmal Note </a:t>
            </a:r>
            <a:r>
              <a:rPr lang="de-DE" sz="2400" dirty="0" smtClean="0">
                <a:solidFill>
                  <a:schemeClr val="tx1"/>
                </a:solidFill>
              </a:rPr>
              <a:t>5 in sonstigen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Fächern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 animBg="1"/>
      <p:bldP spid="11" grpId="0" uiExpand="1" build="p" animBg="1"/>
      <p:bldP spid="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6|0.4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1622</Words>
  <Application>Microsoft Office PowerPoint</Application>
  <PresentationFormat>Bildschirmpräsentation (4:3)</PresentationFormat>
  <Paragraphs>363</Paragraphs>
  <Slides>37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Verdana</vt:lpstr>
      <vt:lpstr>Wingdings</vt:lpstr>
      <vt:lpstr>Wingdings 2</vt:lpstr>
      <vt:lpstr>Ganymed</vt:lpstr>
      <vt:lpstr> </vt:lpstr>
      <vt:lpstr>Zulassung zur  schriftlichen Abschlussprüfung</vt:lpstr>
      <vt:lpstr>Nichtzulassung zur schriftlichen Prüfung</vt:lpstr>
      <vt:lpstr>Formblatt:  Nichtzulassung zur schriftlichen Prüfung</vt:lpstr>
      <vt:lpstr> Termine</vt:lpstr>
      <vt:lpstr> Termine</vt:lpstr>
      <vt:lpstr>Formblatt: Mitteilung der Jahresnoten in den sonstigen versetzungs-relevanten Fächern</vt:lpstr>
      <vt:lpstr> Termine</vt:lpstr>
      <vt:lpstr>Nichtzulassung zur mündlichen Prüfung</vt:lpstr>
      <vt:lpstr>Formblatt:  Nichtzulassung zur mündlichen Prüfung</vt:lpstr>
      <vt:lpstr> Termine</vt:lpstr>
      <vt:lpstr>Formblatt:  Anmeldung zur mündlichen Prüfung in den sonstigen versetzungs- relevanten Fächern</vt:lpstr>
      <vt:lpstr>Wahl der Fächer zu den mündlichen Prüfungen</vt:lpstr>
      <vt:lpstr> Termine</vt:lpstr>
      <vt:lpstr>Schriftliche Abschlussprüfungen</vt:lpstr>
      <vt:lpstr>Durchführung</vt:lpstr>
      <vt:lpstr>Durchführung</vt:lpstr>
      <vt:lpstr>Prüfungsdauer (plus Einlesezeit)</vt:lpstr>
      <vt:lpstr>Korrektur</vt:lpstr>
      <vt:lpstr> Gesamtnote</vt:lpstr>
      <vt:lpstr>weitere Termine</vt:lpstr>
      <vt:lpstr>Formblatt: Mitteilung der Jahres- und Prüfungsnoten in den Kernfächern</vt:lpstr>
      <vt:lpstr>Zusatzprüfungen</vt:lpstr>
      <vt:lpstr>Formblatt:  Anmeldung zur mündlichen Zusatzprüfung  </vt:lpstr>
      <vt:lpstr>Zusatzprüfungen</vt:lpstr>
      <vt:lpstr>Termine für die mündlichen Prüfungen</vt:lpstr>
      <vt:lpstr>Vorbereitung der  mündlichen Prüfung</vt:lpstr>
      <vt:lpstr>Durchführung der mündlichen Prüfung</vt:lpstr>
      <vt:lpstr>Durchführung der mündlichen Prüfung</vt:lpstr>
      <vt:lpstr> Gesamtnote</vt:lpstr>
      <vt:lpstr>Gesamtnote bei Ablegen einer Zusatzprüfung </vt:lpstr>
      <vt:lpstr>Rechtsbehelf</vt:lpstr>
      <vt:lpstr>Nichterreichen  des Realschul-abschlusses</vt:lpstr>
      <vt:lpstr>Abschlüsse</vt:lpstr>
      <vt:lpstr>Abschlüsse</vt:lpstr>
      <vt:lpstr>Abschlüsse</vt:lpstr>
      <vt:lpstr>Zeugnisübergabe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Abschlussprüfungen zum Erwerb des Realschulabschlusses  und des  erweiterten Realschulabschlusses</dc:title>
  <dc:creator>KerstinM</dc:creator>
  <cp:lastModifiedBy>skshvsl1</cp:lastModifiedBy>
  <cp:revision>144</cp:revision>
  <dcterms:created xsi:type="dcterms:W3CDTF">2014-02-24T20:21:09Z</dcterms:created>
  <dcterms:modified xsi:type="dcterms:W3CDTF">2022-03-15T12:29:40Z</dcterms:modified>
</cp:coreProperties>
</file>